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0" r:id="rId3"/>
    <p:sldId id="271" r:id="rId4"/>
    <p:sldId id="275" r:id="rId5"/>
    <p:sldId id="276" r:id="rId6"/>
    <p:sldId id="277" r:id="rId7"/>
    <p:sldId id="278" r:id="rId8"/>
    <p:sldId id="259" r:id="rId9"/>
    <p:sldId id="260" r:id="rId10"/>
    <p:sldId id="261" r:id="rId11"/>
    <p:sldId id="264" r:id="rId12"/>
    <p:sldId id="268" r:id="rId13"/>
    <p:sldId id="280" r:id="rId14"/>
    <p:sldId id="279" r:id="rId15"/>
    <p:sldId id="257" r:id="rId16"/>
    <p:sldId id="25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EFBE4-36DC-4D13-82A8-D52E44412250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7AF76-2D30-4414-840F-30F7C52CE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356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7AF76-2D30-4414-840F-30F7C52CE02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408C75-98F2-44D6-8A11-979DB2266888}" type="slidenum">
              <a:rPr lang="en-US"/>
              <a:pPr/>
              <a:t>10</a:t>
            </a:fld>
            <a:endParaRPr lang="en-US"/>
          </a:p>
        </p:txBody>
      </p:sp>
      <p:sp>
        <p:nvSpPr>
          <p:cNvPr id="251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B39B75-3DE7-4557-B495-7A427E07C476}" type="slidenum">
              <a:rPr lang="en-US"/>
              <a:pPr/>
              <a:t>11</a:t>
            </a:fld>
            <a:endParaRPr lang="en-US"/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97D601-0C82-4A1D-A042-F13D429F3985}" type="slidenum">
              <a:rPr lang="en-US"/>
              <a:pPr/>
              <a:t>12</a:t>
            </a:fld>
            <a:endParaRPr lang="en-US"/>
          </a:p>
        </p:txBody>
      </p:sp>
      <p:sp>
        <p:nvSpPr>
          <p:cNvPr id="259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7AF76-2D30-4414-840F-30F7C52CE027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7AF76-2D30-4414-840F-30F7C52CE027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7AF76-2D30-4414-840F-30F7C52CE027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7AF76-2D30-4414-840F-30F7C52CE027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5F68BC-027E-4FB7-8908-901C50FB9C22}" type="slidenum">
              <a:rPr lang="en-US"/>
              <a:pPr/>
              <a:t>17</a:t>
            </a:fld>
            <a:endParaRPr lang="en-US"/>
          </a:p>
        </p:txBody>
      </p:sp>
      <p:sp>
        <p:nvSpPr>
          <p:cNvPr id="260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7AF76-2D30-4414-840F-30F7C52CE027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7AF76-2D30-4414-840F-30F7C52CE027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7AF76-2D30-4414-840F-30F7C52CE02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7AF76-2D30-4414-840F-30F7C52CE027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7AF76-2D30-4414-840F-30F7C52CE027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7AF76-2D30-4414-840F-30F7C52CE027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F692C0-4039-4CA4-853C-98BD4158972B}" type="slidenum">
              <a:rPr lang="en-US"/>
              <a:pPr/>
              <a:t>8</a:t>
            </a:fld>
            <a:endParaRPr lang="en-US"/>
          </a:p>
        </p:txBody>
      </p:sp>
      <p:sp>
        <p:nvSpPr>
          <p:cNvPr id="249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5F63CE-4BED-4993-AC43-71AE108A717A}" type="slidenum">
              <a:rPr lang="en-US"/>
              <a:pPr/>
              <a:t>9</a:t>
            </a:fld>
            <a:endParaRPr lang="en-US"/>
          </a:p>
        </p:txBody>
      </p:sp>
      <p:sp>
        <p:nvSpPr>
          <p:cNvPr id="250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FB7-C9C4-49B8-A91B-2EBD35C09469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01E9-2D7C-4850-BB40-E3CD501B4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FB7-C9C4-49B8-A91B-2EBD35C09469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01E9-2D7C-4850-BB40-E3CD501B4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FB7-C9C4-49B8-A91B-2EBD35C09469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01E9-2D7C-4850-BB40-E3CD501B4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B597B-BAD3-499D-A91D-1ABF6A44BF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583C7-F167-44EC-9062-53ED9E104A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FB7-C9C4-49B8-A91B-2EBD35C09469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01E9-2D7C-4850-BB40-E3CD501B4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FB7-C9C4-49B8-A91B-2EBD35C09469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01E9-2D7C-4850-BB40-E3CD501B4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FB7-C9C4-49B8-A91B-2EBD35C09469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01E9-2D7C-4850-BB40-E3CD501B4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FB7-C9C4-49B8-A91B-2EBD35C09469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01E9-2D7C-4850-BB40-E3CD501B4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FB7-C9C4-49B8-A91B-2EBD35C09469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01E9-2D7C-4850-BB40-E3CD501B4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FB7-C9C4-49B8-A91B-2EBD35C09469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01E9-2D7C-4850-BB40-E3CD501B4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FB7-C9C4-49B8-A91B-2EBD35C09469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01E9-2D7C-4850-BB40-E3CD501B4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FB7-C9C4-49B8-A91B-2EBD35C09469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01E9-2D7C-4850-BB40-E3CD501B4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E2FB7-C9C4-49B8-A91B-2EBD35C09469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101E9-2D7C-4850-BB40-E3CD501B43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Vegetative Propagation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00254"/>
          </a:xfrm>
        </p:spPr>
        <p:txBody>
          <a:bodyPr/>
          <a:lstStyle/>
          <a:p>
            <a:r>
              <a:rPr lang="en-GB" dirty="0" smtClean="0"/>
              <a:t>Asexual Reproduction in Plants</a:t>
            </a:r>
          </a:p>
          <a:p>
            <a:endParaRPr lang="en-GB" dirty="0" smtClean="0"/>
          </a:p>
          <a:p>
            <a:r>
              <a:rPr lang="en-GB" sz="1800" dirty="0" smtClean="0"/>
              <a:t>Offspring produced from one parent</a:t>
            </a:r>
          </a:p>
          <a:p>
            <a:r>
              <a:rPr lang="en-GB" sz="1800" dirty="0" smtClean="0"/>
              <a:t>No mixing of genes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8763" y="476250"/>
            <a:ext cx="8885237" cy="1155700"/>
          </a:xfrm>
        </p:spPr>
        <p:txBody>
          <a:bodyPr/>
          <a:lstStyle/>
          <a:p>
            <a:pPr eaLnBrk="1" hangingPunct="1"/>
            <a:r>
              <a:rPr lang="en-IE" altLang="en-GB" smtClean="0"/>
              <a:t>Grafting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4950" cy="4530725"/>
          </a:xfrm>
        </p:spPr>
        <p:txBody>
          <a:bodyPr/>
          <a:lstStyle/>
          <a:p>
            <a:pPr eaLnBrk="1" hangingPunct="1"/>
            <a:r>
              <a:rPr lang="en-GB" altLang="en-GB" sz="2600" smtClean="0"/>
              <a:t>Part of one plant (scion) is removed and attached to a healthy, rooted part of a second plant (stock)</a:t>
            </a:r>
          </a:p>
          <a:p>
            <a:pPr eaLnBrk="1" hangingPunct="1"/>
            <a:r>
              <a:rPr lang="en-GB" altLang="en-GB" sz="2600" smtClean="0"/>
              <a:t>Useful qualities from both plants combined into one e.g. rose flower and thorn-less stem</a:t>
            </a:r>
          </a:p>
          <a:p>
            <a:pPr eaLnBrk="1" hangingPunct="1"/>
            <a:r>
              <a:rPr lang="en-IE" altLang="en-GB" sz="2600" smtClean="0"/>
              <a:t>e.g. apple trees</a:t>
            </a:r>
            <a:r>
              <a:rPr lang="en-IE" altLang="en-GB" sz="2600" smtClean="0">
                <a:solidFill>
                  <a:srgbClr val="000080"/>
                </a:solidFill>
              </a:rPr>
              <a:t> </a:t>
            </a:r>
          </a:p>
        </p:txBody>
      </p:sp>
      <p:pic>
        <p:nvPicPr>
          <p:cNvPr id="121860" name="Picture 4" descr="Grafti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721225" y="1600200"/>
            <a:ext cx="3886200" cy="45307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5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5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25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98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930" name="Picture 2" descr="Layering"/>
          <p:cNvPicPr>
            <a:picLocks noGrp="1"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1833563" y="277813"/>
            <a:ext cx="5475287" cy="5853112"/>
          </a:xfrm>
          <a:noFill/>
        </p:spPr>
      </p:pic>
      <p:sp>
        <p:nvSpPr>
          <p:cNvPr id="3" name="TextBox 2"/>
          <p:cNvSpPr txBox="1"/>
          <p:nvPr/>
        </p:nvSpPr>
        <p:spPr>
          <a:xfrm>
            <a:off x="4929190" y="1285860"/>
            <a:ext cx="30718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Gooseberry plants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026" name="Picture 2" descr="tissueculturing"/>
          <p:cNvPicPr>
            <a:picLocks noGrp="1"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642910" y="1214422"/>
            <a:ext cx="7704234" cy="4143404"/>
          </a:xfrm>
          <a:noFill/>
        </p:spPr>
      </p:pic>
      <p:sp>
        <p:nvSpPr>
          <p:cNvPr id="3" name="TextBox 2"/>
          <p:cNvSpPr txBox="1"/>
          <p:nvPr/>
        </p:nvSpPr>
        <p:spPr>
          <a:xfrm>
            <a:off x="2428860" y="500042"/>
            <a:ext cx="5643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Micro propagation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5400" dirty="0" smtClean="0"/>
              <a:t>COMPARE </a:t>
            </a:r>
          </a:p>
          <a:p>
            <a:pPr>
              <a:buNone/>
            </a:pPr>
            <a:r>
              <a:rPr lang="en-GB" sz="5400" dirty="0" smtClean="0"/>
              <a:t>Vegetative </a:t>
            </a:r>
            <a:r>
              <a:rPr lang="en-GB" sz="5400" dirty="0" smtClean="0"/>
              <a:t>propagation (asexual) </a:t>
            </a:r>
          </a:p>
          <a:p>
            <a:pPr>
              <a:buNone/>
            </a:pPr>
            <a:r>
              <a:rPr lang="en-GB" sz="5400" smtClean="0"/>
              <a:t>to  </a:t>
            </a:r>
            <a:endParaRPr lang="en-GB" sz="5400" dirty="0" smtClean="0"/>
          </a:p>
          <a:p>
            <a:pPr>
              <a:buNone/>
            </a:pPr>
            <a:r>
              <a:rPr lang="en-GB" sz="5400" dirty="0" smtClean="0"/>
              <a:t>Reproduction by seed (sexual) 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71472" y="428604"/>
            <a:ext cx="3543296" cy="785818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Variation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4429124" y="428604"/>
            <a:ext cx="3543296" cy="928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variation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3200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28596" y="928670"/>
            <a:ext cx="3543296" cy="1357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GB" sz="3200" dirty="0" smtClean="0"/>
              <a:t>Not all susceptible to same disease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57158" y="2500306"/>
            <a:ext cx="3543296" cy="78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3200" dirty="0" smtClean="0"/>
              <a:t>Slower 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357158" y="1928802"/>
            <a:ext cx="3543296" cy="78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3200" dirty="0" smtClean="0"/>
              <a:t>Allows for evolution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286248" y="1000108"/>
            <a:ext cx="4357718" cy="15001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GB" sz="3200" dirty="0"/>
              <a:t>All susceptible to same </a:t>
            </a:r>
            <a:r>
              <a:rPr lang="en-GB" sz="3200" dirty="0" smtClean="0"/>
              <a:t>disease – no evolution </a:t>
            </a:r>
            <a:endParaRPr lang="en-US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4643438" y="1857364"/>
            <a:ext cx="4286280" cy="1714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588" marR="0" lvl="0" indent="127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Offspring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genetically identical to parent – </a:t>
            </a:r>
            <a:r>
              <a:rPr kumimoji="0" lang="en-GB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same traits e.g. golden delicious apples </a:t>
            </a:r>
            <a:endParaRPr kumimoji="0" lang="en-GB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429124" y="3143248"/>
            <a:ext cx="3543296" cy="78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Faster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285720" y="3286124"/>
            <a:ext cx="3900486" cy="12858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96838" lvl="0" indent="-69850">
              <a:spcBef>
                <a:spcPct val="20000"/>
              </a:spcBef>
            </a:pPr>
            <a:r>
              <a:rPr lang="en-US" sz="3200" dirty="0" smtClean="0"/>
              <a:t>Outside </a:t>
            </a:r>
            <a:r>
              <a:rPr lang="en-US" sz="3200" dirty="0"/>
              <a:t>agents </a:t>
            </a:r>
            <a:r>
              <a:rPr lang="en-US" sz="3200" dirty="0" smtClean="0"/>
              <a:t>needed for </a:t>
            </a:r>
            <a:r>
              <a:rPr lang="en-US" sz="3200" dirty="0"/>
              <a:t>seed </a:t>
            </a:r>
            <a:r>
              <a:rPr lang="en-US" sz="3200" dirty="0" smtClean="0"/>
              <a:t>dispersal, pollination</a:t>
            </a:r>
            <a:endParaRPr lang="en-US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4500562" y="4071942"/>
            <a:ext cx="3543296" cy="78581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outside agents needed 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1"/>
          <p:cNvSpPr txBox="1">
            <a:spLocks/>
          </p:cNvSpPr>
          <p:nvPr/>
        </p:nvSpPr>
        <p:spPr>
          <a:xfrm>
            <a:off x="285720" y="4643446"/>
            <a:ext cx="3543296" cy="78581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3200" dirty="0" smtClean="0"/>
              <a:t>More risky &amp; wasteful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Content Placeholder 1"/>
          <p:cNvSpPr txBox="1">
            <a:spLocks/>
          </p:cNvSpPr>
          <p:nvPr/>
        </p:nvSpPr>
        <p:spPr>
          <a:xfrm>
            <a:off x="4429124" y="4929198"/>
            <a:ext cx="3543296" cy="78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Reliable &amp; No waste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Content Placeholder 1"/>
          <p:cNvSpPr txBox="1">
            <a:spLocks/>
          </p:cNvSpPr>
          <p:nvPr/>
        </p:nvSpPr>
        <p:spPr>
          <a:xfrm>
            <a:off x="357158" y="5286388"/>
            <a:ext cx="3857652" cy="121444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Dispersal reduces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overcrowding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competition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Content Placeholder 1"/>
          <p:cNvSpPr txBox="1">
            <a:spLocks/>
          </p:cNvSpPr>
          <p:nvPr/>
        </p:nvSpPr>
        <p:spPr>
          <a:xfrm>
            <a:off x="4500562" y="5643578"/>
            <a:ext cx="3543296" cy="78581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Overcrowding &amp; competition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Content Placeholder 1"/>
          <p:cNvSpPr txBox="1">
            <a:spLocks/>
          </p:cNvSpPr>
          <p:nvPr/>
        </p:nvSpPr>
        <p:spPr>
          <a:xfrm>
            <a:off x="428596" y="0"/>
            <a:ext cx="3543296" cy="78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3200" dirty="0" smtClean="0"/>
              <a:t>By Seed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Content Placeholder 1"/>
          <p:cNvSpPr txBox="1">
            <a:spLocks/>
          </p:cNvSpPr>
          <p:nvPr/>
        </p:nvSpPr>
        <p:spPr>
          <a:xfrm>
            <a:off x="5429256" y="0"/>
            <a:ext cx="3543296" cy="78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3200" dirty="0" smtClean="0"/>
              <a:t>Veg. Prop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"/>
          <p:cNvGraphicFramePr>
            <a:graphicFrameLocks noGrp="1"/>
          </p:cNvGraphicFramePr>
          <p:nvPr/>
        </p:nvGraphicFramePr>
        <p:xfrm>
          <a:off x="357158" y="714356"/>
          <a:ext cx="8353425" cy="5554664"/>
        </p:xfrm>
        <a:graphic>
          <a:graphicData uri="http://schemas.openxmlformats.org/drawingml/2006/table">
            <a:tbl>
              <a:tblPr/>
              <a:tblGrid>
                <a:gridCol w="4176712"/>
                <a:gridCol w="4176713"/>
              </a:tblGrid>
              <a:tr h="644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Sexual (seed)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Asexual (vegetative)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2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alt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Cross pollination ensures variation (allows evolution)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variations – can be advantage in commercial horticulture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5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alt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More resistant to disease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 plants are of same species susceptible to disease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6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alt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Dispersal reduces competition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Overcrowding and competition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5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alt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Seeds can remain dormant and survive unfavourable conditions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seeds formed – no dormancy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"/>
          <p:cNvGraphicFramePr>
            <a:graphicFrameLocks/>
          </p:cNvGraphicFramePr>
          <p:nvPr/>
        </p:nvGraphicFramePr>
        <p:xfrm>
          <a:off x="428596" y="1071546"/>
          <a:ext cx="7996238" cy="4714907"/>
        </p:xfrm>
        <a:graphic>
          <a:graphicData uri="http://schemas.openxmlformats.org/drawingml/2006/table">
            <a:tbl>
              <a:tblPr/>
              <a:tblGrid>
                <a:gridCol w="3998913"/>
                <a:gridCol w="3997325"/>
              </a:tblGrid>
              <a:tr h="569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Sexual (seed)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Asexual (vegetative)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7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Complex process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Simple process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2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Depends on outside agents for seed dispersal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outside agents needed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28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Slow growth of young plants to maturity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Rapid growth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28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Wasteful e.g. petals, pollen, fruit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waste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IE" altLang="en-GB" smtClean="0"/>
              <a:t>Cloning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938" y="2116138"/>
            <a:ext cx="8896350" cy="4513262"/>
          </a:xfrm>
        </p:spPr>
        <p:txBody>
          <a:bodyPr/>
          <a:lstStyle/>
          <a:p>
            <a:pPr eaLnBrk="1" hangingPunct="1"/>
            <a:r>
              <a:rPr lang="en-GB" altLang="en-GB" smtClean="0"/>
              <a:t>A</a:t>
            </a:r>
            <a:r>
              <a:rPr lang="en-IE" altLang="en-GB" smtClean="0"/>
              <a:t>ll</a:t>
            </a:r>
            <a:r>
              <a:rPr lang="en-GB" altLang="en-GB" smtClean="0"/>
              <a:t> </a:t>
            </a:r>
            <a:r>
              <a:rPr lang="en-IE" altLang="en-GB" smtClean="0"/>
              <a:t>offspring genetically identical - produced asexually </a:t>
            </a:r>
          </a:p>
          <a:p>
            <a:pPr eaLnBrk="1" hangingPunct="1"/>
            <a:r>
              <a:rPr lang="en-IE" altLang="en-GB" smtClean="0"/>
              <a:t>Clones are produced by mitosis</a:t>
            </a:r>
          </a:p>
          <a:p>
            <a:pPr eaLnBrk="1" hangingPunct="1"/>
            <a:r>
              <a:rPr lang="en-IE" altLang="en-GB" smtClean="0"/>
              <a:t>All the offspring from the various methods of vegetative reproduction (both natural and artificial) mentioned are examples of clones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1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8610"/>
          </a:xfrm>
        </p:spPr>
        <p:txBody>
          <a:bodyPr>
            <a:normAutofit/>
          </a:bodyPr>
          <a:lstStyle/>
          <a:p>
            <a:r>
              <a:rPr lang="en-GB" sz="7200" dirty="0" smtClean="0"/>
              <a:t>Natural</a:t>
            </a:r>
            <a:r>
              <a:rPr lang="en-GB" dirty="0" smtClean="0"/>
              <a:t> Veg. Prop. </a:t>
            </a:r>
            <a:br>
              <a:rPr lang="en-GB" dirty="0" smtClean="0"/>
            </a:br>
            <a:r>
              <a:rPr lang="en-GB" dirty="0" smtClean="0"/>
              <a:t>4 methods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2982915"/>
          </a:xfrm>
        </p:spPr>
        <p:txBody>
          <a:bodyPr/>
          <a:lstStyle/>
          <a:p>
            <a:r>
              <a:rPr lang="en-GB" dirty="0" smtClean="0"/>
              <a:t>Stem – runner (or stem tuber)</a:t>
            </a:r>
          </a:p>
          <a:p>
            <a:r>
              <a:rPr lang="en-GB" dirty="0" smtClean="0"/>
              <a:t>Root- root tuber</a:t>
            </a:r>
          </a:p>
          <a:p>
            <a:r>
              <a:rPr lang="en-GB" dirty="0" smtClean="0"/>
              <a:t>Leaf – plantlets of Mother of Thousands</a:t>
            </a:r>
          </a:p>
          <a:p>
            <a:r>
              <a:rPr lang="en-GB" dirty="0" smtClean="0"/>
              <a:t>Bud – bulb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2928958" cy="2357454"/>
          </a:xfrm>
        </p:spPr>
        <p:txBody>
          <a:bodyPr>
            <a:normAutofit/>
          </a:bodyPr>
          <a:lstStyle/>
          <a:p>
            <a:r>
              <a:rPr lang="en-GB" dirty="0" smtClean="0"/>
              <a:t>Modified </a:t>
            </a:r>
            <a:r>
              <a:rPr lang="en-GB" dirty="0" smtClean="0">
                <a:solidFill>
                  <a:srgbClr val="FF0000"/>
                </a:solidFill>
              </a:rPr>
              <a:t>S</a:t>
            </a:r>
            <a:r>
              <a:rPr lang="en-GB" dirty="0" smtClean="0"/>
              <a:t>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6314" y="2428868"/>
            <a:ext cx="3286148" cy="10715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6000" dirty="0" smtClean="0"/>
              <a:t>Runner</a:t>
            </a:r>
            <a:endParaRPr lang="en-US" sz="6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000496" y="1071546"/>
            <a:ext cx="4500594" cy="1285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en-GB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trawberry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43438" y="3571876"/>
            <a:ext cx="3186106" cy="10001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 shoots from Terminal Bud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14876" y="4572008"/>
            <a:ext cx="3186106" cy="10001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 roots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from Terminal Bud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28662" y="4071942"/>
            <a:ext cx="3186106" cy="1000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85786" y="2786058"/>
            <a:ext cx="3500462" cy="2795698"/>
            <a:chOff x="785786" y="2786058"/>
            <a:chExt cx="3500462" cy="2795698"/>
          </a:xfrm>
        </p:grpSpPr>
        <p:pic>
          <p:nvPicPr>
            <p:cNvPr id="8" name="Picture 4" descr="VPSte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785786" y="2786058"/>
              <a:ext cx="3500462" cy="2795698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2000232" y="4214818"/>
              <a:ext cx="642942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1100" dirty="0" smtClean="0"/>
                <a:t>Runner</a:t>
              </a:r>
              <a:endParaRPr lang="en-US" sz="11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2928958" cy="2357454"/>
          </a:xfrm>
        </p:spPr>
        <p:txBody>
          <a:bodyPr>
            <a:normAutofit/>
          </a:bodyPr>
          <a:lstStyle/>
          <a:p>
            <a:r>
              <a:rPr lang="en-GB" dirty="0" smtClean="0"/>
              <a:t>Modified Root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48" y="1643050"/>
            <a:ext cx="3286148" cy="107157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sz="6000" dirty="0" smtClean="0"/>
              <a:t>Root tuber</a:t>
            </a:r>
            <a:endParaRPr lang="en-US" sz="6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786182" y="500042"/>
            <a:ext cx="4500594" cy="1285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Dahlia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0" y="2428868"/>
            <a:ext cx="3686172" cy="13573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 shoots from side Bud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 base of old stem)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28662" y="4071942"/>
            <a:ext cx="3186106" cy="1000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29124" y="3929066"/>
            <a:ext cx="2857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altLang="en-GB" dirty="0" smtClean="0"/>
              <a:t>swollen fibrous roots </a:t>
            </a:r>
          </a:p>
          <a:p>
            <a:r>
              <a:rPr lang="en-GB" altLang="en-GB" dirty="0" smtClean="0"/>
              <a:t>the tuber stores food</a:t>
            </a:r>
          </a:p>
        </p:txBody>
      </p:sp>
      <p:pic>
        <p:nvPicPr>
          <p:cNvPr id="12" name="Picture 4" descr="VProottub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71472" y="2714620"/>
            <a:ext cx="2861167" cy="2935279"/>
          </a:xfrm>
          <a:prstGeom prst="rect">
            <a:avLst/>
          </a:prstGeom>
          <a:noFill/>
        </p:spPr>
      </p:pic>
      <p:pic>
        <p:nvPicPr>
          <p:cNvPr id="14" name="Picture 4" descr="carrot, tap root"/>
          <p:cNvPicPr>
            <a:picLocks noChangeAspect="1" noChangeArrowheads="1"/>
          </p:cNvPicPr>
          <p:nvPr/>
        </p:nvPicPr>
        <p:blipFill>
          <a:blip r:embed="rId4"/>
          <a:srcRect l="26771" t="44557" r="19686" b="6198"/>
          <a:stretch>
            <a:fillRect/>
          </a:stretch>
        </p:blipFill>
        <p:spPr>
          <a:xfrm>
            <a:off x="5072066" y="4572008"/>
            <a:ext cx="1357322" cy="1774960"/>
          </a:xfrm>
          <a:prstGeom prst="rect">
            <a:avLst/>
          </a:prstGeom>
          <a:noFill/>
        </p:spPr>
      </p:pic>
      <p:sp>
        <p:nvSpPr>
          <p:cNvPr id="6146" name="AutoShape 2" descr="Image result for carro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7000892" y="5500702"/>
            <a:ext cx="1400156" cy="11430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1588" marR="0" lvl="0" indent="127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They</a:t>
            </a:r>
            <a:r>
              <a:rPr kumimoji="0" lang="en-GB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store food but are NOT reproductive organs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7286644" y="4214818"/>
            <a:ext cx="1428760" cy="1285884"/>
          </a:xfrm>
          <a:prstGeom prst="wedgeRoundRectCallout">
            <a:avLst>
              <a:gd name="adj1" fmla="val -151698"/>
              <a:gd name="adj2" fmla="val 66745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Be Careful with carrots &amp; parsnips!!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7" grpId="0"/>
      <p:bldP spid="11" grpId="0"/>
      <p:bldP spid="16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2928958" cy="2357454"/>
          </a:xfrm>
        </p:spPr>
        <p:txBody>
          <a:bodyPr>
            <a:normAutofit/>
          </a:bodyPr>
          <a:lstStyle/>
          <a:p>
            <a:r>
              <a:rPr lang="en-GB" dirty="0" smtClean="0"/>
              <a:t>Modified</a:t>
            </a:r>
            <a:br>
              <a:rPr lang="en-GB" dirty="0" smtClean="0"/>
            </a:br>
            <a:r>
              <a:rPr lang="en-GB" dirty="0" smtClean="0"/>
              <a:t>Leaf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6314" y="2428868"/>
            <a:ext cx="3286148" cy="10715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6000" dirty="0" smtClean="0"/>
              <a:t>Plantlets</a:t>
            </a:r>
            <a:endParaRPr lang="en-US" sz="6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000496" y="1071546"/>
            <a:ext cx="4500594" cy="1285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6600" dirty="0"/>
              <a:t>K</a:t>
            </a:r>
            <a:r>
              <a:rPr kumimoji="0" lang="en-GB" sz="6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alanchoe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43438" y="3571876"/>
            <a:ext cx="3186106" cy="10001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Plantlets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grow on leaf margin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14876" y="4572008"/>
            <a:ext cx="3500462" cy="164307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Plantlets Fall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off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baseline="0" dirty="0" smtClean="0"/>
              <a:t>Roots</a:t>
            </a:r>
            <a:r>
              <a:rPr lang="en-GB" sz="3200" dirty="0" smtClean="0"/>
              <a:t> develop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Shoots develop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28662" y="4071942"/>
            <a:ext cx="3186106" cy="1000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Picture 4" descr="VPPlantlet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928662" y="2428868"/>
            <a:ext cx="3268662" cy="3760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2643206" cy="1928826"/>
          </a:xfrm>
        </p:spPr>
        <p:txBody>
          <a:bodyPr>
            <a:normAutofit/>
          </a:bodyPr>
          <a:lstStyle/>
          <a:p>
            <a:r>
              <a:rPr lang="en-GB" dirty="0" smtClean="0"/>
              <a:t>Modified Bud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9256" y="1857364"/>
            <a:ext cx="2000264" cy="10715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6000" dirty="0" smtClean="0"/>
              <a:t>Bulb </a:t>
            </a:r>
            <a:endParaRPr lang="en-US" sz="6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43504" y="571480"/>
            <a:ext cx="2928990" cy="1285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Onion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14876" y="2857496"/>
            <a:ext cx="3686172" cy="13573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 shoots from BOTH main bud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side buds</a:t>
            </a:r>
            <a:endParaRPr kumimoji="0" lang="en-GB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28662" y="4071942"/>
            <a:ext cx="3186106" cy="1000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86380" y="4286256"/>
            <a:ext cx="28575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GB" dirty="0" smtClean="0"/>
              <a:t>bulb contains an underground stem, reduced in size</a:t>
            </a:r>
            <a:endParaRPr lang="en-IE" altLang="en-GB" dirty="0" smtClean="0"/>
          </a:p>
          <a:p>
            <a:r>
              <a:rPr lang="en-IE" altLang="en-GB" dirty="0" smtClean="0"/>
              <a:t>Leaves are swollen with </a:t>
            </a:r>
            <a:r>
              <a:rPr lang="en-IE" altLang="en-GB" dirty="0" err="1" smtClean="0"/>
              <a:t>st</a:t>
            </a:r>
            <a:r>
              <a:rPr lang="en-GB" altLang="en-GB" dirty="0" err="1" smtClean="0"/>
              <a:t>ored</a:t>
            </a:r>
            <a:r>
              <a:rPr lang="en-GB" altLang="en-GB" dirty="0" smtClean="0"/>
              <a:t> food</a:t>
            </a:r>
            <a:endParaRPr lang="en-IE" altLang="en-GB" dirty="0" smtClean="0"/>
          </a:p>
          <a:p>
            <a:endParaRPr lang="en-GB" altLang="en-GB" dirty="0" smtClean="0"/>
          </a:p>
        </p:txBody>
      </p:sp>
      <p:pic>
        <p:nvPicPr>
          <p:cNvPr id="9" name="Picture 4" descr="OnionLS"/>
          <p:cNvPicPr>
            <a:picLocks noChangeAspect="1" noChangeArrowheads="1"/>
          </p:cNvPicPr>
          <p:nvPr/>
        </p:nvPicPr>
        <p:blipFill>
          <a:blip r:embed="rId3"/>
          <a:srcRect t="11037"/>
          <a:stretch>
            <a:fillRect/>
          </a:stretch>
        </p:blipFill>
        <p:spPr>
          <a:xfrm>
            <a:off x="285720" y="2214554"/>
            <a:ext cx="3711575" cy="40306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8610"/>
          </a:xfrm>
        </p:spPr>
        <p:txBody>
          <a:bodyPr>
            <a:normAutofit/>
          </a:bodyPr>
          <a:lstStyle/>
          <a:p>
            <a:r>
              <a:rPr lang="en-GB" sz="7200" dirty="0" smtClean="0"/>
              <a:t>Artificial</a:t>
            </a:r>
            <a:br>
              <a:rPr lang="en-GB" sz="7200" dirty="0" smtClean="0"/>
            </a:br>
            <a:r>
              <a:rPr lang="en-GB" dirty="0" smtClean="0"/>
              <a:t> Veg. Prop. </a:t>
            </a:r>
            <a:br>
              <a:rPr lang="en-GB" dirty="0" smtClean="0"/>
            </a:br>
            <a:r>
              <a:rPr lang="en-GB" dirty="0" smtClean="0"/>
              <a:t>4 methods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2982915"/>
          </a:xfrm>
        </p:spPr>
        <p:txBody>
          <a:bodyPr/>
          <a:lstStyle/>
          <a:p>
            <a:r>
              <a:rPr lang="en-GB" dirty="0" smtClean="0"/>
              <a:t>Cuttings</a:t>
            </a:r>
          </a:p>
          <a:p>
            <a:r>
              <a:rPr lang="en-GB" dirty="0" smtClean="0"/>
              <a:t>Grafting</a:t>
            </a:r>
          </a:p>
          <a:p>
            <a:r>
              <a:rPr lang="en-GB" dirty="0" smtClean="0"/>
              <a:t>Layering</a:t>
            </a:r>
          </a:p>
          <a:p>
            <a:r>
              <a:rPr lang="en-GB" dirty="0" smtClean="0"/>
              <a:t>Micro-propagation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8762" y="357166"/>
            <a:ext cx="8885238" cy="1155700"/>
          </a:xfrm>
        </p:spPr>
        <p:txBody>
          <a:bodyPr/>
          <a:lstStyle/>
          <a:p>
            <a:pPr eaLnBrk="1" hangingPunct="1"/>
            <a:r>
              <a:rPr lang="en-IE" altLang="en-GB" dirty="0" smtClean="0"/>
              <a:t>Cuttings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4950" cy="4530725"/>
          </a:xfrm>
        </p:spPr>
        <p:txBody>
          <a:bodyPr/>
          <a:lstStyle/>
          <a:p>
            <a:pPr eaLnBrk="1" hangingPunct="1"/>
            <a:r>
              <a:rPr lang="en-GB" altLang="en-GB" sz="2600" smtClean="0"/>
              <a:t>Parts of a plant (usually shoots) </a:t>
            </a:r>
            <a:r>
              <a:rPr lang="en-IE" altLang="en-GB" sz="2600" smtClean="0"/>
              <a:t>removed from plant allowed to form n</a:t>
            </a:r>
            <a:r>
              <a:rPr lang="en-GB" altLang="en-GB" sz="2600" smtClean="0"/>
              <a:t>ew roots and leaves</a:t>
            </a:r>
            <a:r>
              <a:rPr lang="en-IE" altLang="en-GB" sz="2600" smtClean="0"/>
              <a:t> </a:t>
            </a:r>
          </a:p>
          <a:p>
            <a:pPr eaLnBrk="1" hangingPunct="1"/>
            <a:r>
              <a:rPr lang="en-IE" altLang="en-GB" sz="2600" smtClean="0"/>
              <a:t>rooted in water</a:t>
            </a:r>
            <a:r>
              <a:rPr lang="en-GB" altLang="en-GB" sz="2600" smtClean="0"/>
              <a:t>, </a:t>
            </a:r>
            <a:r>
              <a:rPr lang="en-IE" altLang="en-GB" sz="2600" smtClean="0"/>
              <a:t>well-watered compost</a:t>
            </a:r>
            <a:r>
              <a:rPr lang="en-GB" altLang="en-GB" sz="2600" smtClean="0"/>
              <a:t>, or rooting powder</a:t>
            </a:r>
            <a:endParaRPr lang="en-IE" altLang="en-GB" sz="2600" smtClean="0"/>
          </a:p>
          <a:p>
            <a:pPr eaLnBrk="1" hangingPunct="1"/>
            <a:r>
              <a:rPr lang="en-IE" altLang="en-GB" sz="2600" smtClean="0"/>
              <a:t>e.g. busy lizzie, geranium</a:t>
            </a:r>
            <a:r>
              <a:rPr lang="en-IE" altLang="en-GB" sz="2600" smtClean="0">
                <a:solidFill>
                  <a:srgbClr val="000080"/>
                </a:solidFill>
              </a:rPr>
              <a:t> </a:t>
            </a:r>
          </a:p>
        </p:txBody>
      </p:sp>
      <p:pic>
        <p:nvPicPr>
          <p:cNvPr id="119812" name="Picture 4" descr="cutti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465763" y="2133600"/>
            <a:ext cx="2905125" cy="43195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4" name="Picture 2" descr="Cutting1"/>
          <p:cNvPicPr>
            <a:picLocks noGrp="1"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1292225" y="595313"/>
            <a:ext cx="6559550" cy="52181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461</Words>
  <Application>Microsoft Office PowerPoint</Application>
  <PresentationFormat>On-screen Show (4:3)</PresentationFormat>
  <Paragraphs>131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Vegetative Propagation</vt:lpstr>
      <vt:lpstr>Natural Veg. Prop.  4 methods  </vt:lpstr>
      <vt:lpstr>Modified Stem</vt:lpstr>
      <vt:lpstr>Modified Root</vt:lpstr>
      <vt:lpstr>Modified Leaf</vt:lpstr>
      <vt:lpstr>Modified Bud</vt:lpstr>
      <vt:lpstr>Artificial  Veg. Prop.  4 methods  </vt:lpstr>
      <vt:lpstr>Cuttings</vt:lpstr>
      <vt:lpstr>PowerPoint Presentation</vt:lpstr>
      <vt:lpstr>Grafting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Cloning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Vegetative Propagation</dc:title>
  <dc:creator>Angela Gammell</dc:creator>
  <cp:lastModifiedBy>teacher</cp:lastModifiedBy>
  <cp:revision>3</cp:revision>
  <dcterms:created xsi:type="dcterms:W3CDTF">2016-02-23T22:26:26Z</dcterms:created>
  <dcterms:modified xsi:type="dcterms:W3CDTF">2016-02-24T16:26:28Z</dcterms:modified>
</cp:coreProperties>
</file>