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1704A-015A-4A7B-A833-8B47270FE28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3399-8A97-4843-BBC2-704BA5598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73399-8A97-4843-BBC2-704BA559827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AF75C-39D7-41C0-8BAB-0F24C4A36EA5}" type="slidenum">
              <a:rPr lang="en-IE"/>
              <a:pPr/>
              <a:t>10</a:t>
            </a:fld>
            <a:endParaRPr lang="en-IE"/>
          </a:p>
        </p:txBody>
      </p:sp>
      <p:sp>
        <p:nvSpPr>
          <p:cNvPr id="388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5F0DD-2B6F-441F-8772-D28033F944D4}" type="slidenum">
              <a:rPr lang="en-IE"/>
              <a:pPr/>
              <a:t>2</a:t>
            </a:fld>
            <a:endParaRPr lang="en-IE"/>
          </a:p>
        </p:txBody>
      </p:sp>
      <p:sp>
        <p:nvSpPr>
          <p:cNvPr id="379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BFD1F-8F3E-4A0E-A20D-E78E0586CD7E}" type="slidenum">
              <a:rPr lang="en-IE"/>
              <a:pPr/>
              <a:t>3</a:t>
            </a:fld>
            <a:endParaRPr lang="en-IE"/>
          </a:p>
        </p:txBody>
      </p:sp>
      <p:sp>
        <p:nvSpPr>
          <p:cNvPr id="380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1343-F2A0-44E7-8D16-3674813E503E}" type="slidenum">
              <a:rPr lang="en-IE"/>
              <a:pPr/>
              <a:t>4</a:t>
            </a:fld>
            <a:endParaRPr lang="en-IE"/>
          </a:p>
        </p:txBody>
      </p:sp>
      <p:sp>
        <p:nvSpPr>
          <p:cNvPr id="38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09D4F-6190-49D9-A87D-7707351E78EA}" type="slidenum">
              <a:rPr lang="en-IE"/>
              <a:pPr/>
              <a:t>5</a:t>
            </a:fld>
            <a:endParaRPr lang="en-IE"/>
          </a:p>
        </p:txBody>
      </p:sp>
      <p:sp>
        <p:nvSpPr>
          <p:cNvPr id="382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1010A-B290-4810-8367-BF2499B78EF4}" type="slidenum">
              <a:rPr lang="en-IE"/>
              <a:pPr/>
              <a:t>6</a:t>
            </a:fld>
            <a:endParaRPr lang="en-IE"/>
          </a:p>
        </p:txBody>
      </p:sp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B7640-6758-432C-9989-C15E7F03816F}" type="slidenum">
              <a:rPr lang="en-IE"/>
              <a:pPr/>
              <a:t>7</a:t>
            </a:fld>
            <a:endParaRPr lang="en-IE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DCF86-C151-47C7-A03E-6E6EF2F8A208}" type="slidenum">
              <a:rPr lang="en-IE"/>
              <a:pPr/>
              <a:t>8</a:t>
            </a:fld>
            <a:endParaRPr lang="en-IE"/>
          </a:p>
        </p:txBody>
      </p:sp>
      <p:sp>
        <p:nvSpPr>
          <p:cNvPr id="386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878AC-DEBF-453D-802F-112FE71B8F18}" type="slidenum">
              <a:rPr lang="en-IE"/>
              <a:pPr/>
              <a:t>9</a:t>
            </a:fld>
            <a:endParaRPr lang="en-IE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AE2F-2A1D-49E9-8153-DF690B986E1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EB85-4071-4298-BAA1-4ED483084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sz="1800"/>
              <a:t>OB23 	urine is stored in the bladder before being released from the body</a:t>
            </a:r>
            <a:br>
              <a:rPr lang="en-IE" sz="1800"/>
            </a:br>
            <a:endParaRPr lang="en-IE" sz="1800"/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2971800" y="3822700"/>
            <a:ext cx="2921000" cy="212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0" name="Text Box 10"/>
          <p:cNvSpPr txBox="1">
            <a:spLocks noChangeArrowheads="1"/>
          </p:cNvSpPr>
          <p:nvPr/>
        </p:nvSpPr>
        <p:spPr bwMode="auto">
          <a:xfrm>
            <a:off x="4470400" y="543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  <a:latin typeface="Arial Unicode MS" pitchFamily="34" charset="-128"/>
              </a:rPr>
              <a:t>urethra</a:t>
            </a:r>
          </a:p>
        </p:txBody>
      </p:sp>
      <p:pic>
        <p:nvPicPr>
          <p:cNvPr id="373771" name="Picture 11" descr="VeryClearKidn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3888" y="1727200"/>
            <a:ext cx="1452562" cy="2108200"/>
          </a:xfrm>
          <a:prstGeom prst="rect">
            <a:avLst/>
          </a:prstGeom>
          <a:noFill/>
        </p:spPr>
      </p:pic>
      <p:pic>
        <p:nvPicPr>
          <p:cNvPr id="373772" name="Picture 12" descr="VeryClearKidne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3388" y="1727200"/>
            <a:ext cx="1452562" cy="2108200"/>
          </a:xfrm>
          <a:prstGeom prst="rect">
            <a:avLst/>
          </a:prstGeom>
          <a:noFill/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733800" y="3446463"/>
            <a:ext cx="1368425" cy="2455862"/>
            <a:chOff x="2352" y="2171"/>
            <a:chExt cx="862" cy="1547"/>
          </a:xfrm>
        </p:grpSpPr>
        <p:sp>
          <p:nvSpPr>
            <p:cNvPr id="373769" name="AutoShape 9"/>
            <p:cNvSpPr>
              <a:spLocks noChangeArrowheads="1"/>
            </p:cNvSpPr>
            <p:nvPr/>
          </p:nvSpPr>
          <p:spPr bwMode="auto">
            <a:xfrm>
              <a:off x="2738" y="3208"/>
              <a:ext cx="91" cy="51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73" name="Oval 13"/>
            <p:cNvSpPr>
              <a:spLocks noChangeArrowheads="1"/>
            </p:cNvSpPr>
            <p:nvPr/>
          </p:nvSpPr>
          <p:spPr bwMode="auto">
            <a:xfrm>
              <a:off x="2352" y="2171"/>
              <a:ext cx="862" cy="1043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3774" name="Rectangle 14"/>
          <p:cNvSpPr>
            <a:spLocks noChangeArrowheads="1"/>
          </p:cNvSpPr>
          <p:nvPr/>
        </p:nvSpPr>
        <p:spPr bwMode="auto">
          <a:xfrm>
            <a:off x="4356100" y="1727200"/>
            <a:ext cx="114300" cy="170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733800" y="3446463"/>
            <a:ext cx="1368425" cy="2455862"/>
            <a:chOff x="2352" y="2171"/>
            <a:chExt cx="862" cy="1547"/>
          </a:xfrm>
        </p:grpSpPr>
        <p:sp>
          <p:nvSpPr>
            <p:cNvPr id="373789" name="AutoShape 29"/>
            <p:cNvSpPr>
              <a:spLocks noChangeArrowheads="1"/>
            </p:cNvSpPr>
            <p:nvPr/>
          </p:nvSpPr>
          <p:spPr bwMode="auto">
            <a:xfrm>
              <a:off x="2738" y="3208"/>
              <a:ext cx="91" cy="51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90" name="Oval 30"/>
            <p:cNvSpPr>
              <a:spLocks noChangeArrowheads="1"/>
            </p:cNvSpPr>
            <p:nvPr/>
          </p:nvSpPr>
          <p:spPr bwMode="auto">
            <a:xfrm>
              <a:off x="2352" y="2171"/>
              <a:ext cx="862" cy="10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3791" name="Oval 31"/>
          <p:cNvSpPr>
            <a:spLocks noChangeArrowheads="1"/>
          </p:cNvSpPr>
          <p:nvPr/>
        </p:nvSpPr>
        <p:spPr bwMode="auto">
          <a:xfrm>
            <a:off x="3733800" y="2413000"/>
            <a:ext cx="139700" cy="1397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92" name="Oval 32"/>
          <p:cNvSpPr>
            <a:spLocks noChangeArrowheads="1"/>
          </p:cNvSpPr>
          <p:nvPr/>
        </p:nvSpPr>
        <p:spPr bwMode="auto">
          <a:xfrm>
            <a:off x="4991100" y="2374900"/>
            <a:ext cx="139700" cy="1397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96296E-6 C 0.0132 0.00115 0.01962 0.00185 0.02778 0.00555 C 0.03334 0.02754 0.03594 0.06504 0.01945 0.07963 C 0.01788 0.08588 0.01684 0.0919 0.01528 0.09815 C 0.01441 0.11435 0.01389 0.13565 0.01111 0.15185 C 0.01042 0.15578 0.00799 0.15902 0.00695 0.16296 C 0.00747 0.18032 0.00747 0.19745 0.00834 0.21481 C 0.00868 0.22384 0.0158 0.22592 0.01945 0.23148 C 0.0217 0.23472 0.02309 0.23889 0.025 0.24259 C 0.02847 0.24953 0.03091 0.2574 0.03334 0.26481 C 0.03455 0.26828 0.03525 0.27222 0.03611 0.27592 C 0.03663 0.27777 0.0375 0.28148 0.0375 0.28171 C 0.03854 0.29676 0.03646 0.30231 0.04445 0.31296 C 0.04775 0.31736 0.05087 0.32152 0.05417 0.32592 C 0.05556 0.32777 0.05834 0.33148 0.05834 0.33171 C 0.06025 0.33889 0.06146 0.34375 0.0625 0.34815 C 0.06302 0.35 0.06389 0.3537 0.06389 0.35393 C 0.06528 0.40023 0.06806 0.44768 0.06806 0.49444 " pathEditMode="relative" rAng="0" ptsTypes="fffffffffffffffffA">
                                      <p:cBhvr>
                                        <p:cTn id="6" dur="5000" fill="hold"/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2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185 C -0.01284 0.00695 0.00504 -0.00069 -0.01944 0.00556 C -0.02239 0.00625 -0.02778 0.00926 -0.02778 0.00949 C -0.02916 0.01204 -0.03194 0.01644 -0.03194 0.02037 C -0.03194 0.03958 -0.03177 0.0588 -0.03055 0.07778 C -0.03038 0.08171 -0.02864 0.08519 -0.02778 0.08889 C -0.02639 0.09421 -0.02691 0.10046 -0.025 0.10556 C -0.0243 0.10764 -0.02222 0.1081 -0.02083 0.10926 C -0.01441 0.12199 -0.01632 0.11621 -0.01389 0.12593 C -0.01337 0.14005 -0.01423 0.1544 -0.0125 0.16852 C -0.01215 0.1706 -0.00937 0.17037 -0.00833 0.17222 C -0.00746 0.17384 -0.00746 0.17593 -0.00694 0.17778 C -0.00746 0.19468 -0.00642 0.22222 -0.00972 0.24259 C -0.01111 0.25046 -0.01944 0.26296 -0.01944 0.2632 C -0.02118 0.26991 -0.0243 0.27477 -0.02639 0.28148 C -0.03107 0.29746 -0.03212 0.3169 -0.04166 0.32963 C -0.04583 0.33519 -0.0493 0.33634 -0.05416 0.34074 C -0.05833 0.34908 -0.06059 0.34977 -0.06805 0.35185 C -0.07517 0.36134 -0.07344 0.36574 -0.07222 0.37963 C -0.07118 0.42153 -0.06944 0.44769 -0.06944 0.48889 " pathEditMode="relative" rAng="0" ptsTypes="fffffffffffffffffffA">
                                      <p:cBhvr>
                                        <p:cTn id="8" dur="5000" fill="hold"/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2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91" grpId="0" animBg="1"/>
      <p:bldP spid="3737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143000"/>
          </a:xfrm>
        </p:spPr>
        <p:txBody>
          <a:bodyPr/>
          <a:lstStyle/>
          <a:p>
            <a:pPr algn="l"/>
            <a:r>
              <a:rPr lang="en-IE" sz="2000" dirty="0" smtClean="0"/>
              <a:t>understand </a:t>
            </a:r>
            <a:r>
              <a:rPr lang="en-IE" sz="2000" dirty="0"/>
              <a:t>the </a:t>
            </a:r>
            <a:r>
              <a:rPr lang="en-IE" sz="2000" b="1" dirty="0">
                <a:solidFill>
                  <a:srgbClr val="FF0000"/>
                </a:solidFill>
              </a:rPr>
              <a:t>structure</a:t>
            </a:r>
            <a:r>
              <a:rPr lang="en-IE" sz="2000" dirty="0"/>
              <a:t> and function of the urinary system: 	bladder, renal artery, renal vein, ureter, urethra and kidney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641600" y="889000"/>
            <a:ext cx="2946400" cy="5232400"/>
            <a:chOff x="1664" y="560"/>
            <a:chExt cx="1856" cy="3296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664" y="560"/>
              <a:ext cx="1856" cy="3296"/>
              <a:chOff x="1664" y="560"/>
              <a:chExt cx="1856" cy="3296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664" y="1200"/>
                <a:ext cx="1856" cy="2656"/>
                <a:chOff x="1664" y="1200"/>
                <a:chExt cx="1856" cy="2656"/>
              </a:xfrm>
            </p:grpSpPr>
            <p:sp>
              <p:nvSpPr>
                <p:cNvPr id="333842" name="Rectangle 18"/>
                <p:cNvSpPr>
                  <a:spLocks noChangeArrowheads="1"/>
                </p:cNvSpPr>
                <p:nvPr/>
              </p:nvSpPr>
              <p:spPr bwMode="auto">
                <a:xfrm>
                  <a:off x="1664" y="2520"/>
                  <a:ext cx="1840" cy="1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89" y="2691"/>
                  <a:ext cx="77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IE">
                      <a:latin typeface="Arial Unicode MS" pitchFamily="34" charset="-128"/>
                    </a:rPr>
                    <a:t>bladder</a:t>
                  </a:r>
                </a:p>
              </p:txBody>
            </p:sp>
            <p:sp>
              <p:nvSpPr>
                <p:cNvPr id="333830" name="AutoShape 6"/>
                <p:cNvSpPr>
                  <a:spLocks noChangeArrowheads="1"/>
                </p:cNvSpPr>
                <p:nvPr/>
              </p:nvSpPr>
              <p:spPr bwMode="auto">
                <a:xfrm>
                  <a:off x="2530" y="3320"/>
                  <a:ext cx="91" cy="51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08" y="3536"/>
                  <a:ext cx="9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IE">
                      <a:solidFill>
                        <a:schemeClr val="bg1"/>
                      </a:solidFill>
                      <a:latin typeface="Arial Unicode MS" pitchFamily="34" charset="-128"/>
                    </a:rPr>
                    <a:t>urethra</a:t>
                  </a:r>
                </a:p>
              </p:txBody>
            </p:sp>
            <p:pic>
              <p:nvPicPr>
                <p:cNvPr id="333839" name="Picture 15" descr="VeryClearKidney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85" y="1200"/>
                  <a:ext cx="915" cy="13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3840" name="Picture 16" descr="VeryClearKidney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665" y="1200"/>
                  <a:ext cx="915" cy="1328"/>
                </a:xfrm>
                <a:prstGeom prst="rect">
                  <a:avLst/>
                </a:prstGeom>
                <a:noFill/>
              </p:spPr>
            </p:pic>
            <p:sp>
              <p:nvSpPr>
                <p:cNvPr id="333829" name="Oval 5"/>
                <p:cNvSpPr>
                  <a:spLocks noChangeArrowheads="1"/>
                </p:cNvSpPr>
                <p:nvPr/>
              </p:nvSpPr>
              <p:spPr bwMode="auto">
                <a:xfrm>
                  <a:off x="2144" y="2283"/>
                  <a:ext cx="862" cy="1043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4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36" y="1200"/>
                  <a:ext cx="72" cy="107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3845" name="Rectangle 21"/>
              <p:cNvSpPr>
                <a:spLocks noChangeArrowheads="1"/>
              </p:cNvSpPr>
              <p:nvPr/>
            </p:nvSpPr>
            <p:spPr bwMode="auto">
              <a:xfrm>
                <a:off x="1664" y="560"/>
                <a:ext cx="1832" cy="6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2164" y="824"/>
              <a:ext cx="850" cy="896"/>
              <a:chOff x="2164" y="824"/>
              <a:chExt cx="850" cy="896"/>
            </a:xfrm>
          </p:grpSpPr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2211" y="824"/>
                <a:ext cx="715" cy="808"/>
                <a:chOff x="2211" y="824"/>
                <a:chExt cx="715" cy="808"/>
              </a:xfrm>
            </p:grpSpPr>
            <p:sp>
              <p:nvSpPr>
                <p:cNvPr id="333848" name="Rectangle 24"/>
                <p:cNvSpPr>
                  <a:spLocks noChangeArrowheads="1"/>
                </p:cNvSpPr>
                <p:nvPr/>
              </p:nvSpPr>
              <p:spPr bwMode="auto">
                <a:xfrm>
                  <a:off x="2512" y="824"/>
                  <a:ext cx="144" cy="80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50" name="Rectangle 26"/>
                <p:cNvSpPr>
                  <a:spLocks noChangeArrowheads="1"/>
                </p:cNvSpPr>
                <p:nvPr/>
              </p:nvSpPr>
              <p:spPr bwMode="auto">
                <a:xfrm rot="-4183734">
                  <a:off x="2685" y="1321"/>
                  <a:ext cx="77" cy="40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51" name="Rectangle 27"/>
                <p:cNvSpPr>
                  <a:spLocks noChangeArrowheads="1"/>
                </p:cNvSpPr>
                <p:nvPr/>
              </p:nvSpPr>
              <p:spPr bwMode="auto">
                <a:xfrm rot="4183734" flipH="1">
                  <a:off x="2370" y="1352"/>
                  <a:ext cx="105" cy="424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2164" y="912"/>
                <a:ext cx="850" cy="808"/>
                <a:chOff x="2164" y="912"/>
                <a:chExt cx="850" cy="808"/>
              </a:xfrm>
            </p:grpSpPr>
            <p:sp>
              <p:nvSpPr>
                <p:cNvPr id="333854" name="Rectangle 30"/>
                <p:cNvSpPr>
                  <a:spLocks noChangeArrowheads="1"/>
                </p:cNvSpPr>
                <p:nvPr/>
              </p:nvSpPr>
              <p:spPr bwMode="auto">
                <a:xfrm flipH="1">
                  <a:off x="2585" y="912"/>
                  <a:ext cx="104" cy="80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55" name="Rectangle 31"/>
                <p:cNvSpPr>
                  <a:spLocks noChangeArrowheads="1"/>
                </p:cNvSpPr>
                <p:nvPr/>
              </p:nvSpPr>
              <p:spPr bwMode="auto">
                <a:xfrm rot="4183734" flipH="1">
                  <a:off x="2394" y="1367"/>
                  <a:ext cx="85" cy="545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56" name="Rectangle 32"/>
                <p:cNvSpPr>
                  <a:spLocks noChangeArrowheads="1"/>
                </p:cNvSpPr>
                <p:nvPr/>
              </p:nvSpPr>
              <p:spPr bwMode="auto">
                <a:xfrm rot="-4183734">
                  <a:off x="2749" y="1440"/>
                  <a:ext cx="105" cy="424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3467100" y="42545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>
                <a:latin typeface="Arial Unicode MS" pitchFamily="34" charset="-128"/>
              </a:rPr>
              <a:t>bladder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667000" y="1054100"/>
            <a:ext cx="1270000" cy="1308100"/>
            <a:chOff x="1680" y="664"/>
            <a:chExt cx="800" cy="824"/>
          </a:xfrm>
        </p:grpSpPr>
        <p:sp>
          <p:nvSpPr>
            <p:cNvPr id="333862" name="Text Box 38"/>
            <p:cNvSpPr txBox="1">
              <a:spLocks noChangeArrowheads="1"/>
            </p:cNvSpPr>
            <p:nvPr/>
          </p:nvSpPr>
          <p:spPr bwMode="auto">
            <a:xfrm>
              <a:off x="1680" y="664"/>
              <a:ext cx="8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>
                  <a:solidFill>
                    <a:srgbClr val="FF0000"/>
                  </a:solidFill>
                  <a:latin typeface="Arial Unicode MS" pitchFamily="34" charset="-128"/>
                </a:rPr>
                <a:t>renal artery</a:t>
              </a:r>
            </a:p>
          </p:txBody>
        </p:sp>
        <p:sp>
          <p:nvSpPr>
            <p:cNvPr id="333863" name="Line 39"/>
            <p:cNvSpPr>
              <a:spLocks noChangeShapeType="1"/>
            </p:cNvSpPr>
            <p:nvPr/>
          </p:nvSpPr>
          <p:spPr bwMode="auto">
            <a:xfrm>
              <a:off x="2312" y="1064"/>
              <a:ext cx="144" cy="4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151313" y="841375"/>
            <a:ext cx="1508125" cy="1647825"/>
            <a:chOff x="2615" y="530"/>
            <a:chExt cx="950" cy="1038"/>
          </a:xfrm>
        </p:grpSpPr>
        <p:sp>
          <p:nvSpPr>
            <p:cNvPr id="333864" name="Rectangle 40"/>
            <p:cNvSpPr>
              <a:spLocks noChangeArrowheads="1"/>
            </p:cNvSpPr>
            <p:nvPr/>
          </p:nvSpPr>
          <p:spPr bwMode="auto">
            <a:xfrm>
              <a:off x="2615" y="530"/>
              <a:ext cx="9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>
                  <a:solidFill>
                    <a:srgbClr val="0068AE"/>
                  </a:solidFill>
                  <a:latin typeface="Arial Unicode MS" pitchFamily="34" charset="-128"/>
                </a:rPr>
                <a:t>renal vein</a:t>
              </a:r>
            </a:p>
          </p:txBody>
        </p:sp>
        <p:sp>
          <p:nvSpPr>
            <p:cNvPr id="333865" name="Line 41"/>
            <p:cNvSpPr>
              <a:spLocks noChangeShapeType="1"/>
            </p:cNvSpPr>
            <p:nvPr/>
          </p:nvSpPr>
          <p:spPr bwMode="auto">
            <a:xfrm flipH="1">
              <a:off x="2720" y="784"/>
              <a:ext cx="168" cy="78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4432300" y="34036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>
                <a:latin typeface="Arial Unicode MS" pitchFamily="34" charset="-128"/>
              </a:rPr>
              <a:t>ureter</a:t>
            </a:r>
          </a:p>
        </p:txBody>
      </p:sp>
      <p:sp>
        <p:nvSpPr>
          <p:cNvPr id="333869" name="Text Box 45"/>
          <p:cNvSpPr txBox="1">
            <a:spLocks noChangeArrowheads="1"/>
          </p:cNvSpPr>
          <p:nvPr/>
        </p:nvSpPr>
        <p:spPr bwMode="auto">
          <a:xfrm>
            <a:off x="4000500" y="55118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>
                <a:latin typeface="Arial Unicode MS" pitchFamily="34" charset="-128"/>
              </a:rPr>
              <a:t>urethra</a:t>
            </a:r>
          </a:p>
        </p:txBody>
      </p:sp>
      <p:sp>
        <p:nvSpPr>
          <p:cNvPr id="333871" name="Text Box 47"/>
          <p:cNvSpPr txBox="1">
            <a:spLocks noChangeArrowheads="1"/>
          </p:cNvSpPr>
          <p:nvPr/>
        </p:nvSpPr>
        <p:spPr bwMode="auto">
          <a:xfrm rot="-2598919">
            <a:off x="2540000" y="2324100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  <a:latin typeface="Arial Unicode MS" pitchFamily="34" charset="-128"/>
              </a:rPr>
              <a:t>kidney</a:t>
            </a:r>
          </a:p>
        </p:txBody>
      </p:sp>
      <p:sp>
        <p:nvSpPr>
          <p:cNvPr id="333872" name="WordArt 48"/>
          <p:cNvSpPr>
            <a:spLocks noChangeArrowheads="1" noChangeShapeType="1" noTextEdit="1"/>
          </p:cNvSpPr>
          <p:nvPr/>
        </p:nvSpPr>
        <p:spPr bwMode="auto">
          <a:xfrm rot="5400000">
            <a:off x="-263525" y="3357563"/>
            <a:ext cx="3489325" cy="406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3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61" grpId="0"/>
      <p:bldP spid="333866" grpId="0"/>
      <p:bldP spid="333869" grpId="0"/>
      <p:bldP spid="333871" grpId="0"/>
      <p:bldP spid="3338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143000"/>
          </a:xfrm>
        </p:spPr>
        <p:txBody>
          <a:bodyPr/>
          <a:lstStyle/>
          <a:p>
            <a:pPr algn="l"/>
            <a:r>
              <a:rPr lang="en-IE" sz="2000" b="1" dirty="0" smtClean="0">
                <a:solidFill>
                  <a:srgbClr val="FF0000"/>
                </a:solidFill>
              </a:rPr>
              <a:t>function</a:t>
            </a:r>
            <a:r>
              <a:rPr lang="en-IE" sz="2000" dirty="0" smtClean="0"/>
              <a:t> </a:t>
            </a:r>
            <a:r>
              <a:rPr lang="en-IE" sz="2000" dirty="0"/>
              <a:t>of the urinary system: 	bladder, renal artery, renal vein, ureter, urethra and kidney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70000" y="914400"/>
            <a:ext cx="2946400" cy="5232400"/>
            <a:chOff x="1664" y="560"/>
            <a:chExt cx="1856" cy="329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64" y="560"/>
              <a:ext cx="1856" cy="3296"/>
              <a:chOff x="1664" y="560"/>
              <a:chExt cx="1856" cy="3296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664" y="1200"/>
                <a:ext cx="1856" cy="2656"/>
                <a:chOff x="1664" y="1200"/>
                <a:chExt cx="1856" cy="2656"/>
              </a:xfrm>
            </p:grpSpPr>
            <p:sp>
              <p:nvSpPr>
                <p:cNvPr id="348166" name="Rectangle 6"/>
                <p:cNvSpPr>
                  <a:spLocks noChangeArrowheads="1"/>
                </p:cNvSpPr>
                <p:nvPr/>
              </p:nvSpPr>
              <p:spPr bwMode="auto">
                <a:xfrm>
                  <a:off x="1664" y="2520"/>
                  <a:ext cx="1840" cy="1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6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89" y="2691"/>
                  <a:ext cx="77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IE">
                      <a:latin typeface="Arial Unicode MS" pitchFamily="34" charset="-128"/>
                    </a:rPr>
                    <a:t>bladder</a:t>
                  </a:r>
                </a:p>
              </p:txBody>
            </p:sp>
            <p:sp>
              <p:nvSpPr>
                <p:cNvPr id="348168" name="AutoShape 8"/>
                <p:cNvSpPr>
                  <a:spLocks noChangeArrowheads="1"/>
                </p:cNvSpPr>
                <p:nvPr/>
              </p:nvSpPr>
              <p:spPr bwMode="auto">
                <a:xfrm>
                  <a:off x="2530" y="3320"/>
                  <a:ext cx="91" cy="51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6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08" y="3536"/>
                  <a:ext cx="9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IE">
                      <a:solidFill>
                        <a:schemeClr val="bg1"/>
                      </a:solidFill>
                      <a:latin typeface="Arial Unicode MS" pitchFamily="34" charset="-128"/>
                    </a:rPr>
                    <a:t>urethra</a:t>
                  </a:r>
                </a:p>
              </p:txBody>
            </p:sp>
            <p:pic>
              <p:nvPicPr>
                <p:cNvPr id="348170" name="Picture 10" descr="VeryClearKidney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85" y="1200"/>
                  <a:ext cx="915" cy="13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348171" name="Picture 11" descr="VeryClearKidney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665" y="1200"/>
                  <a:ext cx="915" cy="1328"/>
                </a:xfrm>
                <a:prstGeom prst="rect">
                  <a:avLst/>
                </a:prstGeom>
                <a:noFill/>
              </p:spPr>
            </p:pic>
            <p:sp>
              <p:nvSpPr>
                <p:cNvPr id="348172" name="Oval 12"/>
                <p:cNvSpPr>
                  <a:spLocks noChangeArrowheads="1"/>
                </p:cNvSpPr>
                <p:nvPr/>
              </p:nvSpPr>
              <p:spPr bwMode="auto">
                <a:xfrm>
                  <a:off x="2144" y="2283"/>
                  <a:ext cx="862" cy="1043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73" name="Rectangle 13"/>
                <p:cNvSpPr>
                  <a:spLocks noChangeArrowheads="1"/>
                </p:cNvSpPr>
                <p:nvPr/>
              </p:nvSpPr>
              <p:spPr bwMode="auto">
                <a:xfrm>
                  <a:off x="2536" y="1200"/>
                  <a:ext cx="72" cy="107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174" name="Rectangle 14"/>
              <p:cNvSpPr>
                <a:spLocks noChangeArrowheads="1"/>
              </p:cNvSpPr>
              <p:nvPr/>
            </p:nvSpPr>
            <p:spPr bwMode="auto">
              <a:xfrm>
                <a:off x="1664" y="560"/>
                <a:ext cx="1832" cy="6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164" y="824"/>
              <a:ext cx="850" cy="896"/>
              <a:chOff x="2164" y="824"/>
              <a:chExt cx="850" cy="896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211" y="824"/>
                <a:ext cx="715" cy="808"/>
                <a:chOff x="2211" y="824"/>
                <a:chExt cx="715" cy="808"/>
              </a:xfrm>
            </p:grpSpPr>
            <p:sp>
              <p:nvSpPr>
                <p:cNvPr id="348177" name="Rectangle 17"/>
                <p:cNvSpPr>
                  <a:spLocks noChangeArrowheads="1"/>
                </p:cNvSpPr>
                <p:nvPr/>
              </p:nvSpPr>
              <p:spPr bwMode="auto">
                <a:xfrm>
                  <a:off x="2512" y="824"/>
                  <a:ext cx="144" cy="80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78" name="Rectangle 18"/>
                <p:cNvSpPr>
                  <a:spLocks noChangeArrowheads="1"/>
                </p:cNvSpPr>
                <p:nvPr/>
              </p:nvSpPr>
              <p:spPr bwMode="auto">
                <a:xfrm rot="-4183734">
                  <a:off x="2685" y="1321"/>
                  <a:ext cx="77" cy="40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79" name="Rectangle 19"/>
                <p:cNvSpPr>
                  <a:spLocks noChangeArrowheads="1"/>
                </p:cNvSpPr>
                <p:nvPr/>
              </p:nvSpPr>
              <p:spPr bwMode="auto">
                <a:xfrm rot="4183734" flipH="1">
                  <a:off x="2370" y="1352"/>
                  <a:ext cx="105" cy="424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2164" y="912"/>
                <a:ext cx="850" cy="808"/>
                <a:chOff x="2164" y="912"/>
                <a:chExt cx="850" cy="808"/>
              </a:xfrm>
            </p:grpSpPr>
            <p:sp>
              <p:nvSpPr>
                <p:cNvPr id="348181" name="Rectangle 21"/>
                <p:cNvSpPr>
                  <a:spLocks noChangeArrowheads="1"/>
                </p:cNvSpPr>
                <p:nvPr/>
              </p:nvSpPr>
              <p:spPr bwMode="auto">
                <a:xfrm flipH="1">
                  <a:off x="2585" y="912"/>
                  <a:ext cx="104" cy="80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82" name="Rectangle 22"/>
                <p:cNvSpPr>
                  <a:spLocks noChangeArrowheads="1"/>
                </p:cNvSpPr>
                <p:nvPr/>
              </p:nvSpPr>
              <p:spPr bwMode="auto">
                <a:xfrm rot="4183734" flipH="1">
                  <a:off x="2394" y="1367"/>
                  <a:ext cx="85" cy="545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183" name="Rectangle 23"/>
                <p:cNvSpPr>
                  <a:spLocks noChangeArrowheads="1"/>
                </p:cNvSpPr>
                <p:nvPr/>
              </p:nvSpPr>
              <p:spPr bwMode="auto">
                <a:xfrm rot="-4183734">
                  <a:off x="2749" y="1440"/>
                  <a:ext cx="105" cy="424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8184" name="WordArt 24"/>
          <p:cNvSpPr>
            <a:spLocks noChangeArrowheads="1" noChangeShapeType="1" noTextEdit="1"/>
          </p:cNvSpPr>
          <p:nvPr/>
        </p:nvSpPr>
        <p:spPr bwMode="auto">
          <a:xfrm rot="5400000">
            <a:off x="-1089025" y="3382963"/>
            <a:ext cx="3489325" cy="406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function</a:t>
            </a:r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251200" y="1981200"/>
            <a:ext cx="5799138" cy="685800"/>
            <a:chOff x="2048" y="1248"/>
            <a:chExt cx="3653" cy="432"/>
          </a:xfrm>
        </p:grpSpPr>
        <p:grpSp>
          <p:nvGrpSpPr>
            <p:cNvPr id="9" name="Group 58"/>
            <p:cNvGrpSpPr>
              <a:grpSpLocks/>
            </p:cNvGrpSpPr>
            <p:nvPr/>
          </p:nvGrpSpPr>
          <p:grpSpPr bwMode="auto">
            <a:xfrm>
              <a:off x="2048" y="1264"/>
              <a:ext cx="3480" cy="416"/>
              <a:chOff x="2048" y="1264"/>
              <a:chExt cx="3528" cy="416"/>
            </a:xfrm>
          </p:grpSpPr>
          <p:sp>
            <p:nvSpPr>
              <p:cNvPr id="348206" name="Rectangle 46"/>
              <p:cNvSpPr>
                <a:spLocks noChangeArrowheads="1"/>
              </p:cNvSpPr>
              <p:nvPr/>
            </p:nvSpPr>
            <p:spPr bwMode="auto">
              <a:xfrm>
                <a:off x="2888" y="1264"/>
                <a:ext cx="2688" cy="26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07" name="Line 47"/>
              <p:cNvSpPr>
                <a:spLocks noChangeShapeType="1"/>
              </p:cNvSpPr>
              <p:nvPr/>
            </p:nvSpPr>
            <p:spPr bwMode="auto">
              <a:xfrm flipH="1">
                <a:off x="2048" y="1400"/>
                <a:ext cx="848" cy="28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192" name="Text Box 32"/>
            <p:cNvSpPr txBox="1">
              <a:spLocks noChangeArrowheads="1"/>
            </p:cNvSpPr>
            <p:nvPr/>
          </p:nvSpPr>
          <p:spPr bwMode="auto">
            <a:xfrm>
              <a:off x="2923" y="1248"/>
              <a:ext cx="27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renal vein carries blood from kidney</a:t>
              </a:r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3175000" y="1327150"/>
            <a:ext cx="5575300" cy="1111250"/>
            <a:chOff x="2000" y="836"/>
            <a:chExt cx="3512" cy="700"/>
          </a:xfrm>
        </p:grpSpPr>
        <p:sp>
          <p:nvSpPr>
            <p:cNvPr id="348190" name="Text Box 30"/>
            <p:cNvSpPr txBox="1">
              <a:spLocks noChangeArrowheads="1"/>
            </p:cNvSpPr>
            <p:nvPr/>
          </p:nvSpPr>
          <p:spPr bwMode="auto">
            <a:xfrm>
              <a:off x="2880" y="836"/>
              <a:ext cx="2632" cy="2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renal artery carries blood to kidney</a:t>
              </a:r>
            </a:p>
          </p:txBody>
        </p:sp>
        <p:sp>
          <p:nvSpPr>
            <p:cNvPr id="348209" name="Line 49"/>
            <p:cNvSpPr>
              <a:spLocks noChangeShapeType="1"/>
            </p:cNvSpPr>
            <p:nvPr/>
          </p:nvSpPr>
          <p:spPr bwMode="auto">
            <a:xfrm flipH="1">
              <a:off x="2000" y="960"/>
              <a:ext cx="912" cy="57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3683000" y="2781300"/>
            <a:ext cx="5118100" cy="406400"/>
            <a:chOff x="2320" y="1752"/>
            <a:chExt cx="3224" cy="256"/>
          </a:xfrm>
        </p:grpSpPr>
        <p:sp>
          <p:nvSpPr>
            <p:cNvPr id="348188" name="Text Box 28"/>
            <p:cNvSpPr txBox="1">
              <a:spLocks noChangeArrowheads="1"/>
            </p:cNvSpPr>
            <p:nvPr/>
          </p:nvSpPr>
          <p:spPr bwMode="auto">
            <a:xfrm>
              <a:off x="2880" y="1752"/>
              <a:ext cx="2664" cy="2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kidney filters blood to remove urea</a:t>
              </a:r>
            </a:p>
          </p:txBody>
        </p:sp>
        <p:sp>
          <p:nvSpPr>
            <p:cNvPr id="348210" name="Line 50"/>
            <p:cNvSpPr>
              <a:spLocks noChangeShapeType="1"/>
            </p:cNvSpPr>
            <p:nvPr/>
          </p:nvSpPr>
          <p:spPr bwMode="auto">
            <a:xfrm flipH="1">
              <a:off x="2320" y="1880"/>
              <a:ext cx="552" cy="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3251200" y="3644900"/>
            <a:ext cx="5537200" cy="396875"/>
            <a:chOff x="2048" y="2296"/>
            <a:chExt cx="3488" cy="250"/>
          </a:xfrm>
        </p:grpSpPr>
        <p:sp>
          <p:nvSpPr>
            <p:cNvPr id="348187" name="Text Box 27"/>
            <p:cNvSpPr txBox="1">
              <a:spLocks noChangeArrowheads="1"/>
            </p:cNvSpPr>
            <p:nvPr/>
          </p:nvSpPr>
          <p:spPr bwMode="auto">
            <a:xfrm>
              <a:off x="2880" y="2296"/>
              <a:ext cx="2656" cy="2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ureter transports urine to bladder</a:t>
              </a:r>
            </a:p>
          </p:txBody>
        </p:sp>
        <p:sp>
          <p:nvSpPr>
            <p:cNvPr id="348211" name="Line 51"/>
            <p:cNvSpPr>
              <a:spLocks noChangeShapeType="1"/>
            </p:cNvSpPr>
            <p:nvPr/>
          </p:nvSpPr>
          <p:spPr bwMode="auto">
            <a:xfrm flipH="1">
              <a:off x="2048" y="2416"/>
              <a:ext cx="816" cy="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3263900" y="4508500"/>
            <a:ext cx="4051300" cy="396875"/>
            <a:chOff x="2056" y="2840"/>
            <a:chExt cx="2552" cy="250"/>
          </a:xfrm>
        </p:grpSpPr>
        <p:sp>
          <p:nvSpPr>
            <p:cNvPr id="348185" name="Text Box 25"/>
            <p:cNvSpPr txBox="1">
              <a:spLocks noChangeArrowheads="1"/>
            </p:cNvSpPr>
            <p:nvPr/>
          </p:nvSpPr>
          <p:spPr bwMode="auto">
            <a:xfrm>
              <a:off x="2880" y="2840"/>
              <a:ext cx="1728" cy="2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bladder stores urine</a:t>
              </a:r>
            </a:p>
          </p:txBody>
        </p:sp>
        <p:sp>
          <p:nvSpPr>
            <p:cNvPr id="348212" name="Line 52"/>
            <p:cNvSpPr>
              <a:spLocks noChangeShapeType="1"/>
            </p:cNvSpPr>
            <p:nvPr/>
          </p:nvSpPr>
          <p:spPr bwMode="auto">
            <a:xfrm flipH="1">
              <a:off x="2056" y="2960"/>
              <a:ext cx="816" cy="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2679700" y="5461000"/>
            <a:ext cx="4610100" cy="396875"/>
            <a:chOff x="1688" y="3440"/>
            <a:chExt cx="2904" cy="250"/>
          </a:xfrm>
        </p:grpSpPr>
        <p:sp>
          <p:nvSpPr>
            <p:cNvPr id="348186" name="Text Box 26"/>
            <p:cNvSpPr txBox="1">
              <a:spLocks noChangeArrowheads="1"/>
            </p:cNvSpPr>
            <p:nvPr/>
          </p:nvSpPr>
          <p:spPr bwMode="auto">
            <a:xfrm>
              <a:off x="2880" y="3440"/>
              <a:ext cx="1712" cy="2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urethra releases urine</a:t>
              </a:r>
            </a:p>
          </p:txBody>
        </p:sp>
        <p:sp>
          <p:nvSpPr>
            <p:cNvPr id="348213" name="Line 53"/>
            <p:cNvSpPr>
              <a:spLocks noChangeShapeType="1"/>
            </p:cNvSpPr>
            <p:nvPr/>
          </p:nvSpPr>
          <p:spPr bwMode="auto">
            <a:xfrm flipH="1">
              <a:off x="1688" y="3576"/>
              <a:ext cx="1176" cy="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sz="2000" dirty="0" smtClean="0"/>
              <a:t>The products </a:t>
            </a:r>
            <a:r>
              <a:rPr lang="en-IE" sz="2000" dirty="0"/>
              <a:t>of excretion: CO2, water and urea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422400"/>
            <a:ext cx="7772400" cy="1625600"/>
          </a:xfrm>
        </p:spPr>
        <p:txBody>
          <a:bodyPr/>
          <a:lstStyle/>
          <a:p>
            <a:r>
              <a:rPr lang="en-IE"/>
              <a:t>carbon dioxide and water are waste products of the process of respiration in all the cells of the body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3954463"/>
            <a:ext cx="1466850" cy="1831975"/>
            <a:chOff x="0" y="2475"/>
            <a:chExt cx="996" cy="1242"/>
          </a:xfrm>
        </p:grpSpPr>
        <p:sp>
          <p:nvSpPr>
            <p:cNvPr id="33485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0" y="2475"/>
              <a:ext cx="996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glucose</a:t>
              </a:r>
            </a:p>
          </p:txBody>
        </p:sp>
        <p:sp>
          <p:nvSpPr>
            <p:cNvPr id="33486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0" y="3467"/>
              <a:ext cx="852" cy="2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oxygen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959100" y="4030663"/>
            <a:ext cx="2266950" cy="1606550"/>
            <a:chOff x="3856" y="2459"/>
            <a:chExt cx="1428" cy="1012"/>
          </a:xfrm>
        </p:grpSpPr>
        <p:sp>
          <p:nvSpPr>
            <p:cNvPr id="33486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904" y="3219"/>
              <a:ext cx="666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energy</a:t>
              </a:r>
            </a:p>
          </p:txBody>
        </p:sp>
        <p:sp>
          <p:nvSpPr>
            <p:cNvPr id="33486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872" y="2819"/>
              <a:ext cx="534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water</a:t>
              </a:r>
            </a:p>
          </p:txBody>
        </p:sp>
        <p:sp>
          <p:nvSpPr>
            <p:cNvPr id="33486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856" y="2459"/>
              <a:ext cx="1428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carbon dioxide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667000" y="3708400"/>
            <a:ext cx="3505200" cy="2260600"/>
            <a:chOff x="1528" y="2352"/>
            <a:chExt cx="2208" cy="1424"/>
          </a:xfrm>
        </p:grpSpPr>
        <p:sp>
          <p:nvSpPr>
            <p:cNvPr id="334855" name="AutoShape 7"/>
            <p:cNvSpPr>
              <a:spLocks noChangeArrowheads="1"/>
            </p:cNvSpPr>
            <p:nvPr/>
          </p:nvSpPr>
          <p:spPr bwMode="auto">
            <a:xfrm>
              <a:off x="1528" y="2352"/>
              <a:ext cx="2208" cy="14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787" y="2491"/>
              <a:ext cx="1738" cy="11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cell</a:t>
              </a:r>
            </a:p>
          </p:txBody>
        </p:sp>
        <p:sp>
          <p:nvSpPr>
            <p:cNvPr id="334864" name="Text Box 16"/>
            <p:cNvSpPr txBox="1">
              <a:spLocks noChangeArrowheads="1"/>
            </p:cNvSpPr>
            <p:nvPr/>
          </p:nvSpPr>
          <p:spPr bwMode="auto">
            <a:xfrm>
              <a:off x="1640" y="2408"/>
              <a:ext cx="1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>
                  <a:solidFill>
                    <a:srgbClr val="0068AE"/>
                  </a:solidFill>
                  <a:latin typeface="Arial Unicode MS" pitchFamily="34" charset="-128"/>
                </a:rPr>
                <a:t>respiration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42362 -1.11111E-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7 -0.00186 L 0.48333 -0.0074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03300"/>
            <a:ext cx="7772400" cy="1625600"/>
          </a:xfrm>
        </p:spPr>
        <p:txBody>
          <a:bodyPr/>
          <a:lstStyle/>
          <a:p>
            <a:r>
              <a:rPr lang="en-IE"/>
              <a:t>the carbon dioxide and some of the water is carried to the lungs by the blood to be excreted</a:t>
            </a:r>
          </a:p>
        </p:txBody>
      </p:sp>
      <p:pic>
        <p:nvPicPr>
          <p:cNvPr id="375811" name="Picture 3" descr="lungs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500" y="3067050"/>
            <a:ext cx="3495675" cy="3263900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61000" y="4953000"/>
            <a:ext cx="584200" cy="911225"/>
            <a:chOff x="4824" y="2112"/>
            <a:chExt cx="368" cy="57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24" y="2112"/>
              <a:ext cx="232" cy="294"/>
              <a:chOff x="728" y="2712"/>
              <a:chExt cx="320" cy="363"/>
            </a:xfrm>
          </p:grpSpPr>
          <p:sp>
            <p:nvSpPr>
              <p:cNvPr id="375814" name="Oval 6"/>
              <p:cNvSpPr>
                <a:spLocks noChangeArrowheads="1"/>
              </p:cNvSpPr>
              <p:nvPr/>
            </p:nvSpPr>
            <p:spPr bwMode="auto">
              <a:xfrm>
                <a:off x="728" y="2712"/>
                <a:ext cx="320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15" name="Text Box 7"/>
              <p:cNvSpPr txBox="1">
                <a:spLocks noChangeArrowheads="1"/>
              </p:cNvSpPr>
              <p:nvPr/>
            </p:nvSpPr>
            <p:spPr bwMode="auto">
              <a:xfrm>
                <a:off x="776" y="2719"/>
                <a:ext cx="2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>
                    <a:latin typeface="Arial Unicode MS" pitchFamily="34" charset="-128"/>
                  </a:rPr>
                  <a:t>o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960" y="2392"/>
              <a:ext cx="232" cy="294"/>
              <a:chOff x="728" y="2712"/>
              <a:chExt cx="320" cy="363"/>
            </a:xfrm>
          </p:grpSpPr>
          <p:sp>
            <p:nvSpPr>
              <p:cNvPr id="375817" name="Oval 9"/>
              <p:cNvSpPr>
                <a:spLocks noChangeArrowheads="1"/>
              </p:cNvSpPr>
              <p:nvPr/>
            </p:nvSpPr>
            <p:spPr bwMode="auto">
              <a:xfrm>
                <a:off x="728" y="2712"/>
                <a:ext cx="320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18" name="Text Box 10"/>
              <p:cNvSpPr txBox="1">
                <a:spLocks noChangeArrowheads="1"/>
              </p:cNvSpPr>
              <p:nvPr/>
            </p:nvSpPr>
            <p:spPr bwMode="auto">
              <a:xfrm>
                <a:off x="776" y="2719"/>
                <a:ext cx="2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>
                    <a:latin typeface="Arial Unicode MS" pitchFamily="34" charset="-128"/>
                  </a:rPr>
                  <a:t>o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920" y="2312"/>
              <a:ext cx="168" cy="173"/>
              <a:chOff x="440" y="2312"/>
              <a:chExt cx="168" cy="173"/>
            </a:xfrm>
          </p:grpSpPr>
          <p:sp>
            <p:nvSpPr>
              <p:cNvPr id="375820" name="Oval 12"/>
              <p:cNvSpPr>
                <a:spLocks noChangeArrowheads="1"/>
              </p:cNvSpPr>
              <p:nvPr/>
            </p:nvSpPr>
            <p:spPr bwMode="auto">
              <a:xfrm>
                <a:off x="440" y="2336"/>
                <a:ext cx="160" cy="14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21" name="Text Box 13"/>
              <p:cNvSpPr txBox="1">
                <a:spLocks noChangeArrowheads="1"/>
              </p:cNvSpPr>
              <p:nvPr/>
            </p:nvSpPr>
            <p:spPr bwMode="auto">
              <a:xfrm>
                <a:off x="440" y="2312"/>
                <a:ext cx="1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 sz="1200">
                    <a:solidFill>
                      <a:schemeClr val="bg1"/>
                    </a:solidFill>
                    <a:latin typeface="Arial Unicode MS" pitchFamily="34" charset="-128"/>
                  </a:rPr>
                  <a:t>c</a:t>
                </a: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429000" y="5168900"/>
            <a:ext cx="558800" cy="612775"/>
            <a:chOff x="1056" y="3048"/>
            <a:chExt cx="352" cy="386"/>
          </a:xfrm>
        </p:grpSpPr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176" y="3048"/>
              <a:ext cx="232" cy="294"/>
              <a:chOff x="728" y="2712"/>
              <a:chExt cx="320" cy="363"/>
            </a:xfrm>
          </p:grpSpPr>
          <p:sp>
            <p:nvSpPr>
              <p:cNvPr id="375824" name="Oval 16"/>
              <p:cNvSpPr>
                <a:spLocks noChangeArrowheads="1"/>
              </p:cNvSpPr>
              <p:nvPr/>
            </p:nvSpPr>
            <p:spPr bwMode="auto">
              <a:xfrm>
                <a:off x="728" y="2712"/>
                <a:ext cx="320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25" name="Text Box 17"/>
              <p:cNvSpPr txBox="1">
                <a:spLocks noChangeArrowheads="1"/>
              </p:cNvSpPr>
              <p:nvPr/>
            </p:nvSpPr>
            <p:spPr bwMode="auto">
              <a:xfrm>
                <a:off x="776" y="2719"/>
                <a:ext cx="2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>
                    <a:latin typeface="Arial Unicode MS" pitchFamily="34" charset="-128"/>
                  </a:rPr>
                  <a:t>o</a:t>
                </a:r>
              </a:p>
            </p:txBody>
          </p:sp>
        </p:grp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056" y="3144"/>
              <a:ext cx="152" cy="154"/>
              <a:chOff x="1056" y="3144"/>
              <a:chExt cx="152" cy="154"/>
            </a:xfrm>
          </p:grpSpPr>
          <p:sp>
            <p:nvSpPr>
              <p:cNvPr id="375827" name="Oval 19"/>
              <p:cNvSpPr>
                <a:spLocks noChangeArrowheads="1"/>
              </p:cNvSpPr>
              <p:nvPr/>
            </p:nvSpPr>
            <p:spPr bwMode="auto">
              <a:xfrm>
                <a:off x="1088" y="3144"/>
                <a:ext cx="12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28" name="Text Box 20"/>
              <p:cNvSpPr txBox="1">
                <a:spLocks noChangeArrowheads="1"/>
              </p:cNvSpPr>
              <p:nvPr/>
            </p:nvSpPr>
            <p:spPr bwMode="auto">
              <a:xfrm>
                <a:off x="1056" y="3144"/>
                <a:ext cx="1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 sz="1000">
                    <a:latin typeface="Arial Unicode MS" pitchFamily="34" charset="-128"/>
                  </a:rPr>
                  <a:t>H</a:t>
                </a:r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1192" y="3280"/>
              <a:ext cx="152" cy="154"/>
              <a:chOff x="1056" y="3144"/>
              <a:chExt cx="152" cy="154"/>
            </a:xfrm>
          </p:grpSpPr>
          <p:sp>
            <p:nvSpPr>
              <p:cNvPr id="375830" name="Oval 22"/>
              <p:cNvSpPr>
                <a:spLocks noChangeArrowheads="1"/>
              </p:cNvSpPr>
              <p:nvPr/>
            </p:nvSpPr>
            <p:spPr bwMode="auto">
              <a:xfrm>
                <a:off x="1088" y="3144"/>
                <a:ext cx="12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31" name="Text Box 23"/>
              <p:cNvSpPr txBox="1">
                <a:spLocks noChangeArrowheads="1"/>
              </p:cNvSpPr>
              <p:nvPr/>
            </p:nvSpPr>
            <p:spPr bwMode="auto">
              <a:xfrm>
                <a:off x="1056" y="3144"/>
                <a:ext cx="1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 sz="1000">
                    <a:latin typeface="Arial Unicode MS" pitchFamily="34" charset="-128"/>
                  </a:rPr>
                  <a:t>H</a:t>
                </a:r>
              </a:p>
            </p:txBody>
          </p:sp>
        </p:grp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4813300" y="4965700"/>
            <a:ext cx="558800" cy="612775"/>
            <a:chOff x="1056" y="3048"/>
            <a:chExt cx="352" cy="386"/>
          </a:xfrm>
        </p:grpSpPr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1176" y="3048"/>
              <a:ext cx="232" cy="294"/>
              <a:chOff x="728" y="2712"/>
              <a:chExt cx="320" cy="363"/>
            </a:xfrm>
          </p:grpSpPr>
          <p:sp>
            <p:nvSpPr>
              <p:cNvPr id="375834" name="Oval 26"/>
              <p:cNvSpPr>
                <a:spLocks noChangeArrowheads="1"/>
              </p:cNvSpPr>
              <p:nvPr/>
            </p:nvSpPr>
            <p:spPr bwMode="auto">
              <a:xfrm>
                <a:off x="728" y="2712"/>
                <a:ext cx="320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35" name="Text Box 27"/>
              <p:cNvSpPr txBox="1">
                <a:spLocks noChangeArrowheads="1"/>
              </p:cNvSpPr>
              <p:nvPr/>
            </p:nvSpPr>
            <p:spPr bwMode="auto">
              <a:xfrm>
                <a:off x="776" y="2719"/>
                <a:ext cx="2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>
                    <a:latin typeface="Arial Unicode MS" pitchFamily="34" charset="-128"/>
                  </a:rPr>
                  <a:t>o</a:t>
                </a:r>
              </a:p>
            </p:txBody>
          </p: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1056" y="3144"/>
              <a:ext cx="152" cy="154"/>
              <a:chOff x="1056" y="3144"/>
              <a:chExt cx="152" cy="154"/>
            </a:xfrm>
          </p:grpSpPr>
          <p:sp>
            <p:nvSpPr>
              <p:cNvPr id="375837" name="Oval 29"/>
              <p:cNvSpPr>
                <a:spLocks noChangeArrowheads="1"/>
              </p:cNvSpPr>
              <p:nvPr/>
            </p:nvSpPr>
            <p:spPr bwMode="auto">
              <a:xfrm>
                <a:off x="1088" y="3144"/>
                <a:ext cx="12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38" name="Text Box 30"/>
              <p:cNvSpPr txBox="1">
                <a:spLocks noChangeArrowheads="1"/>
              </p:cNvSpPr>
              <p:nvPr/>
            </p:nvSpPr>
            <p:spPr bwMode="auto">
              <a:xfrm>
                <a:off x="1056" y="3144"/>
                <a:ext cx="1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 sz="1000">
                    <a:latin typeface="Arial Unicode MS" pitchFamily="34" charset="-128"/>
                  </a:rPr>
                  <a:t>H</a:t>
                </a:r>
              </a:p>
            </p:txBody>
          </p:sp>
        </p:grpSp>
        <p:grpSp>
          <p:nvGrpSpPr>
            <p:cNvPr id="13" name="Group 31"/>
            <p:cNvGrpSpPr>
              <a:grpSpLocks/>
            </p:cNvGrpSpPr>
            <p:nvPr/>
          </p:nvGrpSpPr>
          <p:grpSpPr bwMode="auto">
            <a:xfrm>
              <a:off x="1192" y="3280"/>
              <a:ext cx="152" cy="154"/>
              <a:chOff x="1056" y="3144"/>
              <a:chExt cx="152" cy="154"/>
            </a:xfrm>
          </p:grpSpPr>
          <p:sp>
            <p:nvSpPr>
              <p:cNvPr id="375840" name="Oval 32"/>
              <p:cNvSpPr>
                <a:spLocks noChangeArrowheads="1"/>
              </p:cNvSpPr>
              <p:nvPr/>
            </p:nvSpPr>
            <p:spPr bwMode="auto">
              <a:xfrm>
                <a:off x="1088" y="3144"/>
                <a:ext cx="120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41" name="Text Box 33"/>
              <p:cNvSpPr txBox="1">
                <a:spLocks noChangeArrowheads="1"/>
              </p:cNvSpPr>
              <p:nvPr/>
            </p:nvSpPr>
            <p:spPr bwMode="auto">
              <a:xfrm>
                <a:off x="1056" y="3144"/>
                <a:ext cx="1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 sz="1000">
                    <a:latin typeface="Arial Unicode MS" pitchFamily="34" charset="-128"/>
                  </a:rPr>
                  <a:t>H</a:t>
                </a:r>
              </a:p>
            </p:txBody>
          </p:sp>
        </p:grpSp>
      </p:grp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3962400" y="4762500"/>
            <a:ext cx="584200" cy="911225"/>
            <a:chOff x="4824" y="2112"/>
            <a:chExt cx="368" cy="574"/>
          </a:xfrm>
        </p:grpSpPr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4824" y="2112"/>
              <a:ext cx="232" cy="294"/>
              <a:chOff x="728" y="2712"/>
              <a:chExt cx="320" cy="363"/>
            </a:xfrm>
          </p:grpSpPr>
          <p:sp>
            <p:nvSpPr>
              <p:cNvPr id="375844" name="Oval 36"/>
              <p:cNvSpPr>
                <a:spLocks noChangeArrowheads="1"/>
              </p:cNvSpPr>
              <p:nvPr/>
            </p:nvSpPr>
            <p:spPr bwMode="auto">
              <a:xfrm>
                <a:off x="728" y="2712"/>
                <a:ext cx="320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45" name="Text Box 37"/>
              <p:cNvSpPr txBox="1">
                <a:spLocks noChangeArrowheads="1"/>
              </p:cNvSpPr>
              <p:nvPr/>
            </p:nvSpPr>
            <p:spPr bwMode="auto">
              <a:xfrm>
                <a:off x="776" y="2719"/>
                <a:ext cx="2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>
                    <a:latin typeface="Arial Unicode MS" pitchFamily="34" charset="-128"/>
                  </a:rPr>
                  <a:t>o</a:t>
                </a:r>
              </a:p>
            </p:txBody>
          </p:sp>
        </p:grpSp>
        <p:grpSp>
          <p:nvGrpSpPr>
            <p:cNvPr id="16" name="Group 38"/>
            <p:cNvGrpSpPr>
              <a:grpSpLocks/>
            </p:cNvGrpSpPr>
            <p:nvPr/>
          </p:nvGrpSpPr>
          <p:grpSpPr bwMode="auto">
            <a:xfrm>
              <a:off x="4960" y="2392"/>
              <a:ext cx="232" cy="294"/>
              <a:chOff x="728" y="2712"/>
              <a:chExt cx="320" cy="363"/>
            </a:xfrm>
          </p:grpSpPr>
          <p:sp>
            <p:nvSpPr>
              <p:cNvPr id="375847" name="Oval 39"/>
              <p:cNvSpPr>
                <a:spLocks noChangeArrowheads="1"/>
              </p:cNvSpPr>
              <p:nvPr/>
            </p:nvSpPr>
            <p:spPr bwMode="auto">
              <a:xfrm>
                <a:off x="728" y="2712"/>
                <a:ext cx="320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48" name="Text Box 40"/>
              <p:cNvSpPr txBox="1">
                <a:spLocks noChangeArrowheads="1"/>
              </p:cNvSpPr>
              <p:nvPr/>
            </p:nvSpPr>
            <p:spPr bwMode="auto">
              <a:xfrm>
                <a:off x="776" y="2719"/>
                <a:ext cx="2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>
                    <a:latin typeface="Arial Unicode MS" pitchFamily="34" charset="-128"/>
                  </a:rPr>
                  <a:t>o</a:t>
                </a:r>
              </a:p>
            </p:txBody>
          </p:sp>
        </p:grpSp>
        <p:grpSp>
          <p:nvGrpSpPr>
            <p:cNvPr id="17" name="Group 41"/>
            <p:cNvGrpSpPr>
              <a:grpSpLocks/>
            </p:cNvGrpSpPr>
            <p:nvPr/>
          </p:nvGrpSpPr>
          <p:grpSpPr bwMode="auto">
            <a:xfrm>
              <a:off x="4920" y="2312"/>
              <a:ext cx="168" cy="173"/>
              <a:chOff x="440" y="2312"/>
              <a:chExt cx="168" cy="173"/>
            </a:xfrm>
          </p:grpSpPr>
          <p:sp>
            <p:nvSpPr>
              <p:cNvPr id="375850" name="Oval 42"/>
              <p:cNvSpPr>
                <a:spLocks noChangeArrowheads="1"/>
              </p:cNvSpPr>
              <p:nvPr/>
            </p:nvSpPr>
            <p:spPr bwMode="auto">
              <a:xfrm>
                <a:off x="440" y="2336"/>
                <a:ext cx="160" cy="14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851" name="Text Box 43"/>
              <p:cNvSpPr txBox="1">
                <a:spLocks noChangeArrowheads="1"/>
              </p:cNvSpPr>
              <p:nvPr/>
            </p:nvSpPr>
            <p:spPr bwMode="auto">
              <a:xfrm>
                <a:off x="440" y="2312"/>
                <a:ext cx="16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IE" sz="1200">
                    <a:solidFill>
                      <a:schemeClr val="bg1"/>
                    </a:solidFill>
                    <a:latin typeface="Arial Unicode MS" pitchFamily="34" charset="-128"/>
                  </a:rPr>
                  <a:t>c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C 0.01059 -0.01968 0.0184 -0.04167 0.02638 -0.06296 C 0.02847 -0.06875 0.03055 -0.08519 0.03333 -0.08889 C 0.03628 -0.09282 0.0401 -0.09607 0.04305 -0.1 C 0.04427 -0.10162 0.04444 -0.10417 0.04583 -0.10556 C 0.05138 -0.11157 0.06649 -0.11505 0.07361 -0.12037 C 0.0802 -0.12523 0.08576 -0.13009 0.09305 -0.13333 C 0.09652 -0.14028 0.09809 -0.14769 0.1 -0.15556 C 0.10086 -0.15926 0.10277 -0.16667 0.10277 -0.16644 C 0.10156 -0.26759 0.1026 -0.25278 0.09861 -0.31111 C 0.09913 -0.32662 0.09913 -0.3419 0.1 -0.35741 C 0.10243 -0.40185 0.14201 -0.39954 0.16666 -0.40185 C 0.18663 -0.41968 0.24027 -0.41273 0.25138 -0.41296 C 0.27708 -0.41551 0.30243 -0.41736 0.32777 -0.42407 C 0.33333 -0.42546 0.34114 -0.42732 0.34583 -0.43148 C 0.34722 -0.43264 0.34843 -0.43472 0.35 -0.43519 C 0.36979 -0.43982 0.3901 -0.43773 0.40972 -0.44259 C 0.42638 -0.44676 0.44201 -0.45741 0.45833 -0.46111 C 0.46527 -0.46574 0.47951 -0.47083 0.48472 -0.47778 C 0.48611 -0.47963 0.48732 -0.48171 0.48888 -0.48333 C 0.49253 -0.48681 0.49895 -0.48912 0.50277 -0.49074 C 0.50416 -0.49144 0.50694 -0.49259 0.50694 -0.49236 C 0.51493 -0.4919 0.5243 -0.4956 0.53055 -0.48889 C 0.53576 -0.48333 0.53038 -0.48264 0.5375 -0.48148 C 0.54392 -0.48056 0.55052 -0.48032 0.55694 -0.47963 C 0.56579 -0.47569 0.56875 -0.46574 0.575 -0.45741 C 0.57552 -0.45486 0.57552 -0.45232 0.57638 -0.45 C 0.57795 -0.44607 0.5809 -0.44306 0.58194 -0.43889 C 0.58524 -0.42569 0.58316 -0.43102 0.5875 -0.42222 C 0.58611 -0.39028 0.58524 -0.38796 0.57777 -0.36296 C 0.57899 -0.34607 0.54566 -0.29769 0.54861 -0.28171 C 0.54791 -0.25208 0.53958 -0.22546 0.53472 -0.19653 C 0.5342 -0.19352 0.51909 -0.17338 0.51805 -0.1706 C 0.51423 -0.16157 0.53489 -0.12338 0.53333 -0.11319 C 0.53454 -0.10255 0.53871 -0.08727 0.54722 -0.08357 C 0.54913 -0.06875 0.4967 -0.06852 0.49444 -0.05394 C 0.49652 0.00648 0.54322 -0.06458 0.55416 -0.03542 C 0.55121 -0.01968 0.55816 -0.02685 0.55138 -0.01319 C 0.55191 -0.00694 0.57395 -0.00972 0.575 -0.0037 C 0.57534 -0.00162 0.57708 -0.00023 0.57777 0.00185 C 0.57882 0.0044 0.55503 0.02893 0.55555 0.03125 C 0.55503 0.05741 0.54826 0.11528 0.55555 0.14421 C 0.55399 0.15486 0.57795 0.16343 0.57638 0.17407 C 0.57691 0.17662 0.57691 0.17917 0.57777 0.18148 C 0.57882 0.1838 0.58159 0.18449 0.58194 0.18704 C 0.58263 0.1919 0.58107 0.19699 0.58055 0.20185 C 0.58107 0.2044 0.58038 0.20787 0.58194 0.20926 C 0.58507 0.21204 0.59305 0.21296 0.59305 0.21319 C 0.59444 0.21412 0.596 0.21505 0.59722 0.21667 C 0.59843 0.21829 0.59878 0.22083 0.6 0.22222 C 0.60416 0.22708 0.60694 0.2287 0.61111 0.23148 " pathEditMode="relative" rAng="0" ptsTypes="fffffffffffffffffffffffffffffffffffffffffffffffffff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-13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C -0.01407 -0.00209 -0.02188 -0.00741 -0.03507 -0.01297 C -0.04358 -0.01667 -0.05243 -0.01922 -0.06094 -0.02408 C -0.06598 -0.02709 -0.07032 -0.03102 -0.07552 -0.03334 C -0.0882 -0.04977 -0.09983 -0.06227 -0.10573 -0.08519 C -0.10018 -0.10648 -0.1007 -0.12801 -0.11754 -0.13889 C -0.12257 -0.14908 -0.12414 -0.15371 -0.12761 -0.16482 C -0.12691 -0.17292 -0.12709 -0.18102 -0.12604 -0.18889 C -0.12483 -0.19769 -0.11806 -0.2044 -0.1158 -0.21297 C -0.11528 -0.24005 -0.11528 -0.26736 -0.11441 -0.29445 C -0.11372 -0.31482 -0.10573 -0.28264 -0.11441 -0.32593 C -0.11771 -0.3419 -0.13351 -0.35301 -0.14341 -0.35926 C -0.14479 -0.36019 -0.15747 -0.37408 -0.15799 -0.37408 C -0.16545 -0.37616 -0.17327 -0.37523 -0.18108 -0.37593 C -0.18629 -0.37824 -0.19011 -0.38148 -0.19549 -0.38334 C -0.19931 -0.38704 -0.20521 -0.39236 -0.21007 -0.39445 C -0.21407 -0.3963 -0.21875 -0.3963 -0.22292 -0.39815 C -0.2316 -0.39746 -0.24045 -0.39861 -0.24896 -0.3963 C -0.25539 -0.39468 -0.26094 -0.38565 -0.26789 -0.38334 C -0.27448 -0.38449 -0.28143 -0.38542 -0.2882 -0.38704 C -0.29375 -0.3882 -0.2915 -0.38935 -0.29688 -0.3926 C -0.29966 -0.39445 -0.30573 -0.3956 -0.30834 -0.3963 C -0.31632 -0.39537 -0.32466 -0.3963 -0.3316 -0.39074 C -0.33334 -0.38935 -0.33403 -0.38658 -0.33611 -0.38519 C -0.3382 -0.38334 -0.3408 -0.3831 -0.34323 -0.38148 C -0.34618 -0.3794 -0.34896 -0.37662 -0.35174 -0.37408 C -0.35382 -0.37246 -0.35469 -0.36875 -0.35625 -0.36667 C -0.36424 -0.35625 -0.37414 -0.34861 -0.38507 -0.3463 C -0.39688 -0.34885 -0.40122 -0.35579 -0.41111 -0.36111 C -0.4191 -0.36551 -0.42726 -0.36945 -0.43577 -0.37222 C -0.43716 -0.37222 -0.46198 -0.37222 -0.47049 -0.36852 C -0.47622 -0.36597 -0.48195 -0.36181 -0.48785 -0.35926 C -0.49497 -0.35255 -0.49723 -0.35347 -0.49948 -0.3426 C -0.49879 -0.33773 -0.49879 -0.33218 -0.49653 -0.32778 C -0.49584 -0.32616 -0.49358 -0.32662 -0.49219 -0.32593 C -0.48733 -0.32338 -0.48368 -0.32014 -0.47934 -0.31667 C -0.47934 -0.31644 -0.47188 -0.30185 -0.47188 -0.3 C -0.47188 -0.27639 -0.50122 -0.26482 -0.51545 -0.26111 C -0.52084 -0.25417 -0.525 -0.25139 -0.5283 -0.2426 C -0.53212 -0.21922 -0.52084 -0.2257 -0.50382 -0.22408 C -0.4941 -0.21181 -0.48733 -0.19885 -0.47934 -0.18519 C -0.47622 -0.16644 -0.47327 -0.16366 -0.48056 -0.13889 C -0.48177 -0.13519 -0.48525 -0.1338 -0.48785 -0.13148 C -0.50209 -0.11829 -0.51615 -0.11389 -0.53264 -0.10741 C -0.54393 -0.09861 -0.55539 -0.0926 -0.56598 -0.08334 C -0.575 -0.06574 -0.56667 -0.03681 -0.55035 -0.03148 C -0.54601 -0.0301 -0.54132 -0.03033 -0.53733 -0.02963 C -0.53473 -0.02014 -0.53039 -0.01088 -0.52709 -0.00185 C -0.52743 0.0044 -0.52657 0.01088 -0.5283 0.01666 C -0.52934 0.01944 -0.53212 0.02037 -0.5342 0.02222 C -0.54236 0.0294 -0.54914 0.03449 -0.55886 0.03703 C -0.57535 0.04768 -0.56806 0.0449 -0.58056 0.04815 C -0.5816 0.04953 -0.58854 0.05764 -0.58924 0.06111 C -0.5915 0.07569 -0.59011 0.09375 -0.59653 0.1074 C -0.60243 0.1199 -0.61164 0.13194 -0.6224 0.13703 C -0.63056 0.14097 -0.63889 0.14305 -0.64688 0.14815 C -0.65226 0.15764 -0.65747 0.18078 -0.66719 0.18148 C -0.67379 0.18194 -0.68073 0.18148 -0.6875 0.18148 " pathEditMode="relative" rAng="0" ptsTypes="fffffffffffffffffffffffffffffffffffffffffffffffffffffffffA">
                                      <p:cBhvr>
                                        <p:cTn id="2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" y="-10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18519E-6 C 0.00365 -0.00741 0.00608 -0.00903 0.0125 -0.01112 C 0.0158 -0.02431 0.01372 -0.01899 0.01806 -0.02778 C 0.01892 -0.0544 0.01181 -0.07501 0.03056 -0.08334 C 0.03247 -0.08588 0.03403 -0.08866 0.03611 -0.09075 C 0.04288 -0.09723 0.0408 -0.0838 0.04583 -0.10371 C 0.0467 -0.10741 0.04774 -0.11112 0.04861 -0.11482 C 0.04913 -0.11667 0.05 -0.12038 0.05 -0.12038 C 0.05052 -0.13889 0.05052 -0.15741 0.05139 -0.17593 C 0.05156 -0.17801 0.05347 -0.18982 0.05417 -0.1926 C 0.05503 -0.1963 0.05608 -0.20001 0.05694 -0.20371 C 0.05747 -0.20556 0.05833 -0.20926 0.05833 -0.20926 C 0.05781 -0.23704 0.05694 -0.26482 0.05694 -0.2926 C 0.05694 -0.3176 0.05521 -0.3301 0.06944 -0.3426 C 0.07188 -0.35209 0.06927 -0.34514 0.07639 -0.35371 C 0.08472 -0.36366 0.0809 -0.36227 0.09028 -0.36852 C 0.09757 -0.37338 0.10729 -0.37385 0.11389 -0.37963 C 0.12049 -0.38565 0.1276 -0.39283 0.13472 -0.39815 C 0.14097 -0.40278 0.15017 -0.4051 0.15694 -0.40741 C 0.175 -0.41389 0.1941 -0.41737 0.2125 -0.42038 C 0.22743 -0.42709 0.24583 -0.42732 0.26111 -0.42963 C 0.27413 -0.42848 0.28733 -0.42917 0.3 -0.42593 C 0.30226 -0.42524 0.30278 -0.42107 0.30417 -0.41852 C 0.30642 -0.41413 0.31267 -0.39167 0.31389 -0.39075 C 0.31875 -0.38704 0.32517 -0.38936 0.33056 -0.38704 C 0.34792 -0.3794 0.36476 -0.36575 0.36944 -0.34075 C 0.36424 -0.30579 0.34375 -0.27362 0.32917 -0.24445 C 0.32309 -0.23218 0.32066 -0.21737 0.31667 -0.20371 C 0.31806 -0.1926 0.3191 -0.18149 0.32083 -0.17038 C 0.32708 -0.13218 0.36302 -0.13241 0.38472 -0.12963 C 0.38333 -0.11922 0.38264 -0.10834 0.38056 -0.09815 C 0.37517 -0.07292 0.3526 -0.05417 0.3375 -0.04075 C 0.3309 -0.02315 0.33906 -0.04283 0.33056 -0.02778 C 0.32622 -0.01991 0.32413 -0.01042 0.32083 -0.00186 C 0.31858 0.01967 0.32049 0.028 0.33333 0.04074 C 0.33837 0.04583 0.34722 0.0574 0.34722 0.0574 C 0.3526 0.07546 0.35451 0.08101 0.34861 0.10555 C 0.34774 0.10925 0.34392 0.11041 0.34167 0.11296 C 0.33559 0.12013 0.33438 0.11921 0.32639 0.12222 C 0.32361 0.12314 0.32083 0.12476 0.31806 0.12592 C 0.31667 0.12662 0.31389 0.12777 0.31389 0.12777 C 0.31302 0.13148 0.31128 0.13495 0.31111 0.13888 C 0.30972 0.16759 0.32674 0.16712 0.33889 0.18333 C 0.33802 0.19444 0.33958 0.20648 0.33611 0.21666 C 0.33507 0.21944 0.33212 0.22013 0.33056 0.22222 C 0.325 0.22962 0.3217 0.23796 0.31528 0.24444 C 0.31285 0.25439 0.30729 0.26249 0.30417 0.27222 C 0.3033 0.27476 0.30208 0.27708 0.30139 0.27962 C 0.30035 0.28333 0.29861 0.29074 0.29861 0.29074 C 0.29965 0.32106 0.30278 0.34606 0.30278 0.37592 " pathEditMode="relative" ptsTypes="fffffffffffffffffffffffffffffffffffffffffffffffffA">
                                      <p:cBhvr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C -0.00121 -0.00995 -0.00295 -0.02199 -0.00555 -0.03148 C -0.00607 -0.03356 -0.00763 -0.03495 -0.00833 -0.03704 C -0.00902 -0.03889 -0.0092 -0.04074 -0.00972 -0.04259 C -0.00711 -0.08125 -0.00347 -0.1162 -0.02916 -0.13889 C -0.03663 -0.1537 -0.02691 -0.13588 -0.03611 -0.14815 C -0.04166 -0.15555 -0.04201 -0.17014 -0.04305 -0.17963 C -0.04357 -0.1919 -0.04427 -0.2044 -0.04444 -0.21667 C -0.04496 -0.24074 -0.03316 -0.33727 -0.0625 -0.36852 C -0.06562 -0.37176 -0.07604 -0.37592 -0.07777 -0.37778 C -0.08923 -0.39004 -0.09357 -0.39722 -0.10833 -0.39815 C -0.12361 -0.39907 -0.13888 -0.3993 -0.15416 -0.4 C -0.18281 -0.3993 -0.21163 -0.4 -0.24027 -0.39815 C -0.24409 -0.39792 -0.2467 -0.39236 -0.25 -0.39074 C -0.25381 -0.38889 -0.25763 -0.38958 -0.26111 -0.38704 C -0.271 -0.37963 -0.27847 -0.37176 -0.28472 -0.35926 C -0.29409 -0.34028 -0.28854 -0.31528 -0.30277 -0.29629 C -0.30364 -0.29259 -0.30434 -0.28866 -0.30555 -0.28518 C -0.30625 -0.2831 -0.30781 -0.28171 -0.30833 -0.27963 C -0.31111 -0.26921 -0.31128 -0.25856 -0.31388 -0.24815 C -0.31128 -0.21042 -0.31701 -0.23842 -0.30694 -0.22222 C -0.29861 -0.20879 -0.31423 -0.2243 -0.30138 -0.21296 C -0.29479 -0.19977 -0.29218 -0.19329 -0.29027 -0.17778 C -0.29079 -0.16736 -0.29062 -0.15671 -0.29166 -0.14629 C -0.29201 -0.14352 -0.29375 -0.14143 -0.29444 -0.13889 C -0.29913 -0.12199 -0.30659 -0.10764 -0.30972 -0.09074 C -0.30694 -0.06805 -0.29479 -0.06134 -0.28194 -0.05 C -0.27847 -0.04305 -0.27586 -0.03634 -0.27222 -0.02963 C -0.26909 -0.01296 -0.26822 -0.01157 -0.27222 0.01482 C -0.27482 0.03264 -0.28003 0.03264 -0.2875 0.04445 C -0.29427 0.05509 -0.30225 0.06806 -0.30555 0.08148 C -0.30468 0.0882 -0.30538 0.09583 -0.30277 0.10185 C -0.30086 0.10648 -0.29618 0.10787 -0.29305 0.11111 C -0.28576 0.11875 -0.27864 0.12639 -0.27083 0.13333 C -0.26788 0.13935 -0.26406 0.14398 -0.26111 0.15 C -0.26163 0.15371 -0.26128 0.15764 -0.2625 0.16111 C -0.26388 0.16458 -0.26857 0.16528 -0.27083 0.16667 C -0.27343 0.16829 -0.2809 0.17639 -0.28194 0.17778 C -0.28854 0.18658 -0.29305 0.19746 -0.29861 0.20741 C -0.29913 0.20996 -0.29947 0.21227 -0.3 0.21482 C -0.30086 0.21852 -0.30277 0.22593 -0.30277 0.22593 C -0.30191 0.23033 -0.30138 0.23472 -0.3 0.23889 C -0.29861 0.24283 -0.29444 0.25 -0.29444 0.25 C -0.29739 0.25764 -0.29878 0.26204 -0.30416 0.26667 C -0.31284 0.28496 -0.31649 0.29445 -0.32083 0.31482 C -0.32031 0.32523 -0.32031 0.33588 -0.31944 0.3463 C -0.31892 0.35255 -0.31666 0.3581 -0.31666 0.36482 " pathEditMode="relative" ptsTypes="ffffffffffffffffffffffffffffffffffffffffffffffA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5124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23900" y="1422400"/>
            <a:ext cx="7772400" cy="1117600"/>
          </a:xfrm>
          <a:noFill/>
          <a:ln/>
        </p:spPr>
        <p:txBody>
          <a:bodyPr/>
          <a:lstStyle/>
          <a:p>
            <a:r>
              <a:rPr lang="en-IE"/>
              <a:t>urea, which is toxic, is produced in the liver from excess protein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89300" y="3048000"/>
            <a:ext cx="4864100" cy="2413000"/>
            <a:chOff x="1504" y="1888"/>
            <a:chExt cx="3064" cy="1520"/>
          </a:xfrm>
        </p:grpSpPr>
        <p:sp>
          <p:nvSpPr>
            <p:cNvPr id="351245" name="AutoShape 13"/>
            <p:cNvSpPr>
              <a:spLocks noChangeArrowheads="1"/>
            </p:cNvSpPr>
            <p:nvPr/>
          </p:nvSpPr>
          <p:spPr bwMode="auto">
            <a:xfrm>
              <a:off x="1504" y="1888"/>
              <a:ext cx="3064" cy="1520"/>
            </a:xfrm>
            <a:prstGeom prst="rtTriangl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4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887" y="2727"/>
              <a:ext cx="93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liver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901700" y="3695700"/>
            <a:ext cx="2349500" cy="1511300"/>
            <a:chOff x="96" y="2360"/>
            <a:chExt cx="1480" cy="952"/>
          </a:xfrm>
        </p:grpSpPr>
        <p:sp>
          <p:nvSpPr>
            <p:cNvPr id="351251" name="AutoShape 19"/>
            <p:cNvSpPr>
              <a:spLocks noChangeArrowheads="1"/>
            </p:cNvSpPr>
            <p:nvPr/>
          </p:nvSpPr>
          <p:spPr bwMode="auto">
            <a:xfrm>
              <a:off x="96" y="2360"/>
              <a:ext cx="1480" cy="952"/>
            </a:xfrm>
            <a:prstGeom prst="rightArrow">
              <a:avLst>
                <a:gd name="adj1" fmla="val 50000"/>
                <a:gd name="adj2" fmla="val 3886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52" name="Text Box 20"/>
            <p:cNvSpPr txBox="1">
              <a:spLocks noChangeArrowheads="1"/>
            </p:cNvSpPr>
            <p:nvPr/>
          </p:nvSpPr>
          <p:spPr bwMode="auto">
            <a:xfrm>
              <a:off x="120" y="2640"/>
              <a:ext cx="125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400">
                  <a:solidFill>
                    <a:schemeClr val="bg1"/>
                  </a:solidFill>
                  <a:latin typeface="Arial Unicode MS" pitchFamily="34" charset="-128"/>
                </a:rPr>
                <a:t>excess protein from our food is carried from the gut by blood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613400" y="3035300"/>
            <a:ext cx="2349500" cy="1511300"/>
            <a:chOff x="96" y="2360"/>
            <a:chExt cx="1480" cy="952"/>
          </a:xfrm>
        </p:grpSpPr>
        <p:sp>
          <p:nvSpPr>
            <p:cNvPr id="351255" name="AutoShape 23"/>
            <p:cNvSpPr>
              <a:spLocks noChangeArrowheads="1"/>
            </p:cNvSpPr>
            <p:nvPr/>
          </p:nvSpPr>
          <p:spPr bwMode="auto">
            <a:xfrm>
              <a:off x="96" y="2360"/>
              <a:ext cx="1480" cy="952"/>
            </a:xfrm>
            <a:prstGeom prst="rightArrow">
              <a:avLst>
                <a:gd name="adj1" fmla="val 50000"/>
                <a:gd name="adj2" fmla="val 3886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56" name="Text Box 24"/>
            <p:cNvSpPr txBox="1">
              <a:spLocks noChangeArrowheads="1"/>
            </p:cNvSpPr>
            <p:nvPr/>
          </p:nvSpPr>
          <p:spPr bwMode="auto">
            <a:xfrm>
              <a:off x="120" y="2640"/>
              <a:ext cx="125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400">
                  <a:solidFill>
                    <a:schemeClr val="bg1"/>
                  </a:solidFill>
                  <a:latin typeface="Arial Unicode MS" pitchFamily="34" charset="-128"/>
                </a:rPr>
                <a:t>Toxic urea is removed by and carried by blood to the kidney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1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sz="2000"/>
              <a:t>OB22 	</a:t>
            </a:r>
            <a:r>
              <a:rPr lang="en-IE" sz="2000" u="sng"/>
              <a:t>understand the function of the skin in the excretion of </a:t>
            </a:r>
            <a:r>
              <a:rPr lang="en-IE" sz="2000"/>
              <a:t>	</a:t>
            </a:r>
            <a:r>
              <a:rPr lang="en-IE" sz="2000" u="sng"/>
              <a:t>waste products made in the body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6700"/>
            <a:ext cx="7772400" cy="4648200"/>
          </a:xfrm>
        </p:spPr>
        <p:txBody>
          <a:bodyPr/>
          <a:lstStyle/>
          <a:p>
            <a:r>
              <a:rPr lang="en-IE"/>
              <a:t>Human skin has sweat glands which lead to pores at the surface – water, salt and a tiny amount of urea is excreted as sweat through these pores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133600" y="3797300"/>
            <a:ext cx="4978400" cy="2263775"/>
            <a:chOff x="1344" y="2392"/>
            <a:chExt cx="3136" cy="142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344" y="2392"/>
              <a:ext cx="3136" cy="1426"/>
              <a:chOff x="1344" y="2392"/>
              <a:chExt cx="3136" cy="142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344" y="2392"/>
                <a:ext cx="3136" cy="1426"/>
                <a:chOff x="1344" y="2392"/>
                <a:chExt cx="3136" cy="1426"/>
              </a:xfrm>
            </p:grpSpPr>
            <p:sp>
              <p:nvSpPr>
                <p:cNvPr id="335877" name="AutoShape 5"/>
                <p:cNvSpPr>
                  <a:spLocks noChangeArrowheads="1"/>
                </p:cNvSpPr>
                <p:nvPr/>
              </p:nvSpPr>
              <p:spPr bwMode="auto">
                <a:xfrm>
                  <a:off x="1344" y="2392"/>
                  <a:ext cx="3136" cy="1424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5878" name="Freeform 6"/>
                <p:cNvSpPr>
                  <a:spLocks/>
                </p:cNvSpPr>
                <p:nvPr/>
              </p:nvSpPr>
              <p:spPr bwMode="auto">
                <a:xfrm>
                  <a:off x="1672" y="3672"/>
                  <a:ext cx="856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48" y="32"/>
                    </a:cxn>
                    <a:cxn ang="0">
                      <a:pos x="800" y="80"/>
                    </a:cxn>
                    <a:cxn ang="0">
                      <a:pos x="856" y="96"/>
                    </a:cxn>
                  </a:cxnLst>
                  <a:rect l="0" t="0" r="r" b="b"/>
                  <a:pathLst>
                    <a:path w="856" h="98">
                      <a:moveTo>
                        <a:pt x="0" y="0"/>
                      </a:moveTo>
                      <a:cubicBezTo>
                        <a:pt x="109" y="73"/>
                        <a:pt x="441" y="32"/>
                        <a:pt x="448" y="32"/>
                      </a:cubicBezTo>
                      <a:cubicBezTo>
                        <a:pt x="566" y="62"/>
                        <a:pt x="676" y="70"/>
                        <a:pt x="800" y="80"/>
                      </a:cubicBezTo>
                      <a:cubicBezTo>
                        <a:pt x="845" y="98"/>
                        <a:pt x="826" y="96"/>
                        <a:pt x="856" y="96"/>
                      </a:cubicBezTo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79" name="Freeform 7"/>
                <p:cNvSpPr>
                  <a:spLocks/>
                </p:cNvSpPr>
                <p:nvPr/>
              </p:nvSpPr>
              <p:spPr bwMode="auto">
                <a:xfrm flipV="1">
                  <a:off x="2672" y="3712"/>
                  <a:ext cx="856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48" y="32"/>
                    </a:cxn>
                    <a:cxn ang="0">
                      <a:pos x="800" y="80"/>
                    </a:cxn>
                    <a:cxn ang="0">
                      <a:pos x="856" y="96"/>
                    </a:cxn>
                  </a:cxnLst>
                  <a:rect l="0" t="0" r="r" b="b"/>
                  <a:pathLst>
                    <a:path w="856" h="98">
                      <a:moveTo>
                        <a:pt x="0" y="0"/>
                      </a:moveTo>
                      <a:cubicBezTo>
                        <a:pt x="109" y="73"/>
                        <a:pt x="441" y="32"/>
                        <a:pt x="448" y="32"/>
                      </a:cubicBezTo>
                      <a:cubicBezTo>
                        <a:pt x="566" y="62"/>
                        <a:pt x="676" y="70"/>
                        <a:pt x="800" y="80"/>
                      </a:cubicBezTo>
                      <a:cubicBezTo>
                        <a:pt x="845" y="98"/>
                        <a:pt x="826" y="96"/>
                        <a:pt x="856" y="96"/>
                      </a:cubicBezTo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80" name="Freeform 8"/>
                <p:cNvSpPr>
                  <a:spLocks/>
                </p:cNvSpPr>
                <p:nvPr/>
              </p:nvSpPr>
              <p:spPr bwMode="auto">
                <a:xfrm flipH="1" flipV="1">
                  <a:off x="3112" y="3720"/>
                  <a:ext cx="856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48" y="32"/>
                    </a:cxn>
                    <a:cxn ang="0">
                      <a:pos x="800" y="80"/>
                    </a:cxn>
                    <a:cxn ang="0">
                      <a:pos x="856" y="96"/>
                    </a:cxn>
                  </a:cxnLst>
                  <a:rect l="0" t="0" r="r" b="b"/>
                  <a:pathLst>
                    <a:path w="856" h="98">
                      <a:moveTo>
                        <a:pt x="0" y="0"/>
                      </a:moveTo>
                      <a:cubicBezTo>
                        <a:pt x="109" y="73"/>
                        <a:pt x="441" y="32"/>
                        <a:pt x="448" y="32"/>
                      </a:cubicBezTo>
                      <a:cubicBezTo>
                        <a:pt x="566" y="62"/>
                        <a:pt x="676" y="70"/>
                        <a:pt x="800" y="80"/>
                      </a:cubicBezTo>
                      <a:cubicBezTo>
                        <a:pt x="845" y="98"/>
                        <a:pt x="826" y="96"/>
                        <a:pt x="856" y="96"/>
                      </a:cubicBezTo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81" name="Freeform 9"/>
                <p:cNvSpPr>
                  <a:spLocks/>
                </p:cNvSpPr>
                <p:nvPr/>
              </p:nvSpPr>
              <p:spPr bwMode="auto">
                <a:xfrm flipH="1">
                  <a:off x="2368" y="3664"/>
                  <a:ext cx="856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48" y="32"/>
                    </a:cxn>
                    <a:cxn ang="0">
                      <a:pos x="800" y="80"/>
                    </a:cxn>
                    <a:cxn ang="0">
                      <a:pos x="856" y="96"/>
                    </a:cxn>
                  </a:cxnLst>
                  <a:rect l="0" t="0" r="r" b="b"/>
                  <a:pathLst>
                    <a:path w="856" h="98">
                      <a:moveTo>
                        <a:pt x="0" y="0"/>
                      </a:moveTo>
                      <a:cubicBezTo>
                        <a:pt x="109" y="73"/>
                        <a:pt x="441" y="32"/>
                        <a:pt x="448" y="32"/>
                      </a:cubicBezTo>
                      <a:cubicBezTo>
                        <a:pt x="566" y="62"/>
                        <a:pt x="676" y="70"/>
                        <a:pt x="800" y="80"/>
                      </a:cubicBezTo>
                      <a:cubicBezTo>
                        <a:pt x="845" y="98"/>
                        <a:pt x="826" y="96"/>
                        <a:pt x="856" y="96"/>
                      </a:cubicBezTo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1480" y="2616"/>
                <a:ext cx="296" cy="1048"/>
                <a:chOff x="1480" y="2616"/>
                <a:chExt cx="296" cy="1048"/>
              </a:xfrm>
            </p:grpSpPr>
            <p:sp>
              <p:nvSpPr>
                <p:cNvPr id="335883" name="Freeform 11"/>
                <p:cNvSpPr>
                  <a:spLocks/>
                </p:cNvSpPr>
                <p:nvPr/>
              </p:nvSpPr>
              <p:spPr bwMode="auto">
                <a:xfrm>
                  <a:off x="1480" y="3247"/>
                  <a:ext cx="296" cy="417"/>
                </a:xfrm>
                <a:custGeom>
                  <a:avLst/>
                  <a:gdLst/>
                  <a:ahLst/>
                  <a:cxnLst>
                    <a:cxn ang="0">
                      <a:pos x="192" y="417"/>
                    </a:cxn>
                    <a:cxn ang="0">
                      <a:pos x="128" y="353"/>
                    </a:cxn>
                    <a:cxn ang="0">
                      <a:pos x="120" y="193"/>
                    </a:cxn>
                    <a:cxn ang="0">
                      <a:pos x="136" y="169"/>
                    </a:cxn>
                    <a:cxn ang="0">
                      <a:pos x="224" y="161"/>
                    </a:cxn>
                    <a:cxn ang="0">
                      <a:pos x="200" y="65"/>
                    </a:cxn>
                    <a:cxn ang="0">
                      <a:pos x="80" y="57"/>
                    </a:cxn>
                    <a:cxn ang="0">
                      <a:pos x="96" y="217"/>
                    </a:cxn>
                    <a:cxn ang="0">
                      <a:pos x="168" y="233"/>
                    </a:cxn>
                    <a:cxn ang="0">
                      <a:pos x="256" y="217"/>
                    </a:cxn>
                    <a:cxn ang="0">
                      <a:pos x="280" y="209"/>
                    </a:cxn>
                    <a:cxn ang="0">
                      <a:pos x="296" y="153"/>
                    </a:cxn>
                    <a:cxn ang="0">
                      <a:pos x="224" y="97"/>
                    </a:cxn>
                    <a:cxn ang="0">
                      <a:pos x="184" y="233"/>
                    </a:cxn>
                    <a:cxn ang="0">
                      <a:pos x="0" y="161"/>
                    </a:cxn>
                    <a:cxn ang="0">
                      <a:pos x="8" y="129"/>
                    </a:cxn>
                    <a:cxn ang="0">
                      <a:pos x="40" y="121"/>
                    </a:cxn>
                    <a:cxn ang="0">
                      <a:pos x="136" y="57"/>
                    </a:cxn>
                    <a:cxn ang="0">
                      <a:pos x="176" y="73"/>
                    </a:cxn>
                    <a:cxn ang="0">
                      <a:pos x="184" y="169"/>
                    </a:cxn>
                    <a:cxn ang="0">
                      <a:pos x="216" y="185"/>
                    </a:cxn>
                    <a:cxn ang="0">
                      <a:pos x="136" y="177"/>
                    </a:cxn>
                    <a:cxn ang="0">
                      <a:pos x="96" y="97"/>
                    </a:cxn>
                    <a:cxn ang="0">
                      <a:pos x="120" y="89"/>
                    </a:cxn>
                    <a:cxn ang="0">
                      <a:pos x="168" y="113"/>
                    </a:cxn>
                    <a:cxn ang="0">
                      <a:pos x="176" y="137"/>
                    </a:cxn>
                    <a:cxn ang="0">
                      <a:pos x="224" y="161"/>
                    </a:cxn>
                    <a:cxn ang="0">
                      <a:pos x="296" y="89"/>
                    </a:cxn>
                    <a:cxn ang="0">
                      <a:pos x="280" y="57"/>
                    </a:cxn>
                    <a:cxn ang="0">
                      <a:pos x="232" y="41"/>
                    </a:cxn>
                    <a:cxn ang="0">
                      <a:pos x="192" y="49"/>
                    </a:cxn>
                    <a:cxn ang="0">
                      <a:pos x="176" y="73"/>
                    </a:cxn>
                    <a:cxn ang="0">
                      <a:pos x="152" y="81"/>
                    </a:cxn>
                    <a:cxn ang="0">
                      <a:pos x="120" y="121"/>
                    </a:cxn>
                    <a:cxn ang="0">
                      <a:pos x="104" y="177"/>
                    </a:cxn>
                    <a:cxn ang="0">
                      <a:pos x="72" y="193"/>
                    </a:cxn>
                    <a:cxn ang="0">
                      <a:pos x="16" y="177"/>
                    </a:cxn>
                    <a:cxn ang="0">
                      <a:pos x="8" y="153"/>
                    </a:cxn>
                    <a:cxn ang="0">
                      <a:pos x="32" y="145"/>
                    </a:cxn>
                    <a:cxn ang="0">
                      <a:pos x="88" y="153"/>
                    </a:cxn>
                    <a:cxn ang="0">
                      <a:pos x="128" y="233"/>
                    </a:cxn>
                    <a:cxn ang="0">
                      <a:pos x="152" y="241"/>
                    </a:cxn>
                    <a:cxn ang="0">
                      <a:pos x="264" y="265"/>
                    </a:cxn>
                  </a:cxnLst>
                  <a:rect l="0" t="0" r="r" b="b"/>
                  <a:pathLst>
                    <a:path w="296" h="417">
                      <a:moveTo>
                        <a:pt x="192" y="417"/>
                      </a:moveTo>
                      <a:cubicBezTo>
                        <a:pt x="169" y="394"/>
                        <a:pt x="155" y="371"/>
                        <a:pt x="128" y="353"/>
                      </a:cubicBezTo>
                      <a:cubicBezTo>
                        <a:pt x="109" y="296"/>
                        <a:pt x="107" y="257"/>
                        <a:pt x="120" y="193"/>
                      </a:cubicBezTo>
                      <a:cubicBezTo>
                        <a:pt x="122" y="184"/>
                        <a:pt x="127" y="172"/>
                        <a:pt x="136" y="169"/>
                      </a:cubicBezTo>
                      <a:cubicBezTo>
                        <a:pt x="164" y="160"/>
                        <a:pt x="195" y="164"/>
                        <a:pt x="224" y="161"/>
                      </a:cubicBezTo>
                      <a:cubicBezTo>
                        <a:pt x="234" y="119"/>
                        <a:pt x="238" y="91"/>
                        <a:pt x="200" y="65"/>
                      </a:cubicBezTo>
                      <a:cubicBezTo>
                        <a:pt x="166" y="15"/>
                        <a:pt x="129" y="41"/>
                        <a:pt x="80" y="57"/>
                      </a:cubicBezTo>
                      <a:cubicBezTo>
                        <a:pt x="50" y="103"/>
                        <a:pt x="41" y="183"/>
                        <a:pt x="96" y="217"/>
                      </a:cubicBezTo>
                      <a:cubicBezTo>
                        <a:pt x="117" y="230"/>
                        <a:pt x="144" y="227"/>
                        <a:pt x="168" y="233"/>
                      </a:cubicBezTo>
                      <a:cubicBezTo>
                        <a:pt x="197" y="228"/>
                        <a:pt x="227" y="223"/>
                        <a:pt x="256" y="217"/>
                      </a:cubicBezTo>
                      <a:cubicBezTo>
                        <a:pt x="264" y="215"/>
                        <a:pt x="275" y="216"/>
                        <a:pt x="280" y="209"/>
                      </a:cubicBezTo>
                      <a:cubicBezTo>
                        <a:pt x="292" y="194"/>
                        <a:pt x="290" y="171"/>
                        <a:pt x="296" y="153"/>
                      </a:cubicBezTo>
                      <a:cubicBezTo>
                        <a:pt x="273" y="96"/>
                        <a:pt x="286" y="85"/>
                        <a:pt x="224" y="97"/>
                      </a:cubicBezTo>
                      <a:cubicBezTo>
                        <a:pt x="198" y="136"/>
                        <a:pt x="184" y="233"/>
                        <a:pt x="184" y="233"/>
                      </a:cubicBezTo>
                      <a:cubicBezTo>
                        <a:pt x="64" y="213"/>
                        <a:pt x="51" y="237"/>
                        <a:pt x="0" y="161"/>
                      </a:cubicBezTo>
                      <a:cubicBezTo>
                        <a:pt x="3" y="150"/>
                        <a:pt x="0" y="137"/>
                        <a:pt x="8" y="129"/>
                      </a:cubicBezTo>
                      <a:cubicBezTo>
                        <a:pt x="16" y="121"/>
                        <a:pt x="30" y="125"/>
                        <a:pt x="40" y="121"/>
                      </a:cubicBezTo>
                      <a:cubicBezTo>
                        <a:pt x="76" y="106"/>
                        <a:pt x="108" y="85"/>
                        <a:pt x="136" y="57"/>
                      </a:cubicBezTo>
                      <a:cubicBezTo>
                        <a:pt x="155" y="0"/>
                        <a:pt x="169" y="44"/>
                        <a:pt x="176" y="73"/>
                      </a:cubicBezTo>
                      <a:cubicBezTo>
                        <a:pt x="179" y="105"/>
                        <a:pt x="173" y="139"/>
                        <a:pt x="184" y="169"/>
                      </a:cubicBezTo>
                      <a:cubicBezTo>
                        <a:pt x="188" y="180"/>
                        <a:pt x="228" y="183"/>
                        <a:pt x="216" y="185"/>
                      </a:cubicBezTo>
                      <a:cubicBezTo>
                        <a:pt x="190" y="189"/>
                        <a:pt x="163" y="180"/>
                        <a:pt x="136" y="177"/>
                      </a:cubicBezTo>
                      <a:cubicBezTo>
                        <a:pt x="114" y="155"/>
                        <a:pt x="66" y="134"/>
                        <a:pt x="96" y="97"/>
                      </a:cubicBezTo>
                      <a:cubicBezTo>
                        <a:pt x="101" y="90"/>
                        <a:pt x="112" y="92"/>
                        <a:pt x="120" y="89"/>
                      </a:cubicBezTo>
                      <a:cubicBezTo>
                        <a:pt x="136" y="94"/>
                        <a:pt x="157" y="99"/>
                        <a:pt x="168" y="113"/>
                      </a:cubicBezTo>
                      <a:cubicBezTo>
                        <a:pt x="173" y="120"/>
                        <a:pt x="171" y="130"/>
                        <a:pt x="176" y="137"/>
                      </a:cubicBezTo>
                      <a:cubicBezTo>
                        <a:pt x="187" y="151"/>
                        <a:pt x="208" y="156"/>
                        <a:pt x="224" y="161"/>
                      </a:cubicBezTo>
                      <a:cubicBezTo>
                        <a:pt x="278" y="143"/>
                        <a:pt x="283" y="141"/>
                        <a:pt x="296" y="89"/>
                      </a:cubicBezTo>
                      <a:cubicBezTo>
                        <a:pt x="291" y="78"/>
                        <a:pt x="290" y="64"/>
                        <a:pt x="280" y="57"/>
                      </a:cubicBezTo>
                      <a:cubicBezTo>
                        <a:pt x="267" y="47"/>
                        <a:pt x="232" y="41"/>
                        <a:pt x="232" y="41"/>
                      </a:cubicBezTo>
                      <a:cubicBezTo>
                        <a:pt x="219" y="44"/>
                        <a:pt x="204" y="42"/>
                        <a:pt x="192" y="49"/>
                      </a:cubicBezTo>
                      <a:cubicBezTo>
                        <a:pt x="184" y="54"/>
                        <a:pt x="184" y="67"/>
                        <a:pt x="176" y="73"/>
                      </a:cubicBezTo>
                      <a:cubicBezTo>
                        <a:pt x="169" y="78"/>
                        <a:pt x="160" y="78"/>
                        <a:pt x="152" y="81"/>
                      </a:cubicBezTo>
                      <a:cubicBezTo>
                        <a:pt x="132" y="141"/>
                        <a:pt x="161" y="69"/>
                        <a:pt x="120" y="121"/>
                      </a:cubicBezTo>
                      <a:cubicBezTo>
                        <a:pt x="108" y="136"/>
                        <a:pt x="116" y="162"/>
                        <a:pt x="104" y="177"/>
                      </a:cubicBezTo>
                      <a:cubicBezTo>
                        <a:pt x="96" y="186"/>
                        <a:pt x="83" y="188"/>
                        <a:pt x="72" y="193"/>
                      </a:cubicBezTo>
                      <a:cubicBezTo>
                        <a:pt x="53" y="188"/>
                        <a:pt x="32" y="187"/>
                        <a:pt x="16" y="177"/>
                      </a:cubicBezTo>
                      <a:cubicBezTo>
                        <a:pt x="9" y="173"/>
                        <a:pt x="4" y="161"/>
                        <a:pt x="8" y="153"/>
                      </a:cubicBezTo>
                      <a:cubicBezTo>
                        <a:pt x="12" y="145"/>
                        <a:pt x="24" y="148"/>
                        <a:pt x="32" y="145"/>
                      </a:cubicBezTo>
                      <a:cubicBezTo>
                        <a:pt x="51" y="148"/>
                        <a:pt x="72" y="144"/>
                        <a:pt x="88" y="153"/>
                      </a:cubicBezTo>
                      <a:cubicBezTo>
                        <a:pt x="108" y="164"/>
                        <a:pt x="113" y="218"/>
                        <a:pt x="128" y="233"/>
                      </a:cubicBezTo>
                      <a:cubicBezTo>
                        <a:pt x="134" y="239"/>
                        <a:pt x="144" y="238"/>
                        <a:pt x="152" y="241"/>
                      </a:cubicBezTo>
                      <a:cubicBezTo>
                        <a:pt x="196" y="260"/>
                        <a:pt x="215" y="265"/>
                        <a:pt x="264" y="265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84" name="Freeform 12"/>
                <p:cNvSpPr>
                  <a:spLocks/>
                </p:cNvSpPr>
                <p:nvPr/>
              </p:nvSpPr>
              <p:spPr bwMode="auto">
                <a:xfrm>
                  <a:off x="1505" y="3208"/>
                  <a:ext cx="241" cy="256"/>
                </a:xfrm>
                <a:custGeom>
                  <a:avLst/>
                  <a:gdLst/>
                  <a:ahLst/>
                  <a:cxnLst>
                    <a:cxn ang="0">
                      <a:pos x="79" y="80"/>
                    </a:cxn>
                    <a:cxn ang="0">
                      <a:pos x="15" y="136"/>
                    </a:cxn>
                    <a:cxn ang="0">
                      <a:pos x="23" y="168"/>
                    </a:cxn>
                    <a:cxn ang="0">
                      <a:pos x="71" y="184"/>
                    </a:cxn>
                    <a:cxn ang="0">
                      <a:pos x="103" y="176"/>
                    </a:cxn>
                    <a:cxn ang="0">
                      <a:pos x="151" y="144"/>
                    </a:cxn>
                    <a:cxn ang="0">
                      <a:pos x="199" y="208"/>
                    </a:cxn>
                    <a:cxn ang="0">
                      <a:pos x="231" y="192"/>
                    </a:cxn>
                    <a:cxn ang="0">
                      <a:pos x="167" y="64"/>
                    </a:cxn>
                    <a:cxn ang="0">
                      <a:pos x="87" y="120"/>
                    </a:cxn>
                    <a:cxn ang="0">
                      <a:pos x="111" y="208"/>
                    </a:cxn>
                    <a:cxn ang="0">
                      <a:pos x="135" y="224"/>
                    </a:cxn>
                    <a:cxn ang="0">
                      <a:pos x="103" y="216"/>
                    </a:cxn>
                    <a:cxn ang="0">
                      <a:pos x="87" y="96"/>
                    </a:cxn>
                    <a:cxn ang="0">
                      <a:pos x="127" y="104"/>
                    </a:cxn>
                    <a:cxn ang="0">
                      <a:pos x="135" y="128"/>
                    </a:cxn>
                    <a:cxn ang="0">
                      <a:pos x="159" y="144"/>
                    </a:cxn>
                    <a:cxn ang="0">
                      <a:pos x="143" y="8"/>
                    </a:cxn>
                    <a:cxn ang="0">
                      <a:pos x="103" y="16"/>
                    </a:cxn>
                    <a:cxn ang="0">
                      <a:pos x="95" y="56"/>
                    </a:cxn>
                    <a:cxn ang="0">
                      <a:pos x="79" y="80"/>
                    </a:cxn>
                    <a:cxn ang="0">
                      <a:pos x="159" y="184"/>
                    </a:cxn>
                    <a:cxn ang="0">
                      <a:pos x="199" y="112"/>
                    </a:cxn>
                    <a:cxn ang="0">
                      <a:pos x="135" y="80"/>
                    </a:cxn>
                    <a:cxn ang="0">
                      <a:pos x="55" y="88"/>
                    </a:cxn>
                    <a:cxn ang="0">
                      <a:pos x="47" y="128"/>
                    </a:cxn>
                    <a:cxn ang="0">
                      <a:pos x="55" y="208"/>
                    </a:cxn>
                    <a:cxn ang="0">
                      <a:pos x="103" y="224"/>
                    </a:cxn>
                    <a:cxn ang="0">
                      <a:pos x="127" y="240"/>
                    </a:cxn>
                    <a:cxn ang="0">
                      <a:pos x="207" y="232"/>
                    </a:cxn>
                    <a:cxn ang="0">
                      <a:pos x="143" y="0"/>
                    </a:cxn>
                  </a:cxnLst>
                  <a:rect l="0" t="0" r="r" b="b"/>
                  <a:pathLst>
                    <a:path w="241" h="256">
                      <a:moveTo>
                        <a:pt x="79" y="80"/>
                      </a:moveTo>
                      <a:cubicBezTo>
                        <a:pt x="19" y="60"/>
                        <a:pt x="30" y="91"/>
                        <a:pt x="15" y="136"/>
                      </a:cubicBezTo>
                      <a:cubicBezTo>
                        <a:pt x="18" y="147"/>
                        <a:pt x="15" y="161"/>
                        <a:pt x="23" y="168"/>
                      </a:cubicBezTo>
                      <a:cubicBezTo>
                        <a:pt x="36" y="179"/>
                        <a:pt x="71" y="184"/>
                        <a:pt x="71" y="184"/>
                      </a:cubicBezTo>
                      <a:cubicBezTo>
                        <a:pt x="82" y="181"/>
                        <a:pt x="93" y="181"/>
                        <a:pt x="103" y="176"/>
                      </a:cubicBezTo>
                      <a:cubicBezTo>
                        <a:pt x="120" y="167"/>
                        <a:pt x="151" y="144"/>
                        <a:pt x="151" y="144"/>
                      </a:cubicBezTo>
                      <a:cubicBezTo>
                        <a:pt x="174" y="178"/>
                        <a:pt x="160" y="195"/>
                        <a:pt x="199" y="208"/>
                      </a:cubicBezTo>
                      <a:cubicBezTo>
                        <a:pt x="210" y="203"/>
                        <a:pt x="229" y="204"/>
                        <a:pt x="231" y="192"/>
                      </a:cubicBezTo>
                      <a:cubicBezTo>
                        <a:pt x="241" y="125"/>
                        <a:pt x="223" y="83"/>
                        <a:pt x="167" y="64"/>
                      </a:cubicBezTo>
                      <a:cubicBezTo>
                        <a:pt x="116" y="73"/>
                        <a:pt x="100" y="69"/>
                        <a:pt x="87" y="120"/>
                      </a:cubicBezTo>
                      <a:cubicBezTo>
                        <a:pt x="95" y="149"/>
                        <a:pt x="98" y="180"/>
                        <a:pt x="111" y="208"/>
                      </a:cubicBezTo>
                      <a:cubicBezTo>
                        <a:pt x="115" y="217"/>
                        <a:pt x="142" y="217"/>
                        <a:pt x="135" y="224"/>
                      </a:cubicBezTo>
                      <a:cubicBezTo>
                        <a:pt x="127" y="232"/>
                        <a:pt x="114" y="219"/>
                        <a:pt x="103" y="216"/>
                      </a:cubicBezTo>
                      <a:cubicBezTo>
                        <a:pt x="59" y="186"/>
                        <a:pt x="0" y="125"/>
                        <a:pt x="87" y="96"/>
                      </a:cubicBezTo>
                      <a:cubicBezTo>
                        <a:pt x="100" y="99"/>
                        <a:pt x="116" y="96"/>
                        <a:pt x="127" y="104"/>
                      </a:cubicBezTo>
                      <a:cubicBezTo>
                        <a:pt x="134" y="109"/>
                        <a:pt x="130" y="121"/>
                        <a:pt x="135" y="128"/>
                      </a:cubicBezTo>
                      <a:cubicBezTo>
                        <a:pt x="141" y="136"/>
                        <a:pt x="151" y="139"/>
                        <a:pt x="159" y="144"/>
                      </a:cubicBezTo>
                      <a:cubicBezTo>
                        <a:pt x="184" y="94"/>
                        <a:pt x="184" y="49"/>
                        <a:pt x="143" y="8"/>
                      </a:cubicBezTo>
                      <a:cubicBezTo>
                        <a:pt x="130" y="11"/>
                        <a:pt x="113" y="6"/>
                        <a:pt x="103" y="16"/>
                      </a:cubicBezTo>
                      <a:cubicBezTo>
                        <a:pt x="93" y="26"/>
                        <a:pt x="100" y="43"/>
                        <a:pt x="95" y="56"/>
                      </a:cubicBezTo>
                      <a:cubicBezTo>
                        <a:pt x="92" y="65"/>
                        <a:pt x="84" y="72"/>
                        <a:pt x="79" y="80"/>
                      </a:cubicBezTo>
                      <a:cubicBezTo>
                        <a:pt x="97" y="180"/>
                        <a:pt x="80" y="168"/>
                        <a:pt x="159" y="184"/>
                      </a:cubicBezTo>
                      <a:cubicBezTo>
                        <a:pt x="178" y="176"/>
                        <a:pt x="240" y="149"/>
                        <a:pt x="199" y="112"/>
                      </a:cubicBezTo>
                      <a:cubicBezTo>
                        <a:pt x="181" y="96"/>
                        <a:pt x="135" y="80"/>
                        <a:pt x="135" y="80"/>
                      </a:cubicBezTo>
                      <a:cubicBezTo>
                        <a:pt x="108" y="83"/>
                        <a:pt x="79" y="75"/>
                        <a:pt x="55" y="88"/>
                      </a:cubicBezTo>
                      <a:cubicBezTo>
                        <a:pt x="43" y="95"/>
                        <a:pt x="47" y="114"/>
                        <a:pt x="47" y="128"/>
                      </a:cubicBezTo>
                      <a:cubicBezTo>
                        <a:pt x="47" y="155"/>
                        <a:pt x="41" y="185"/>
                        <a:pt x="55" y="208"/>
                      </a:cubicBezTo>
                      <a:cubicBezTo>
                        <a:pt x="63" y="223"/>
                        <a:pt x="89" y="215"/>
                        <a:pt x="103" y="224"/>
                      </a:cubicBezTo>
                      <a:cubicBezTo>
                        <a:pt x="111" y="229"/>
                        <a:pt x="119" y="235"/>
                        <a:pt x="127" y="240"/>
                      </a:cubicBezTo>
                      <a:cubicBezTo>
                        <a:pt x="154" y="237"/>
                        <a:pt x="194" y="256"/>
                        <a:pt x="207" y="232"/>
                      </a:cubicBezTo>
                      <a:cubicBezTo>
                        <a:pt x="228" y="193"/>
                        <a:pt x="184" y="41"/>
                        <a:pt x="14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85" name="Freeform 13"/>
                <p:cNvSpPr>
                  <a:spLocks/>
                </p:cNvSpPr>
                <p:nvPr/>
              </p:nvSpPr>
              <p:spPr bwMode="auto">
                <a:xfrm>
                  <a:off x="1648" y="2616"/>
                  <a:ext cx="98" cy="592"/>
                </a:xfrm>
                <a:custGeom>
                  <a:avLst/>
                  <a:gdLst/>
                  <a:ahLst/>
                  <a:cxnLst>
                    <a:cxn ang="0">
                      <a:pos x="0" y="592"/>
                    </a:cxn>
                    <a:cxn ang="0">
                      <a:pos x="48" y="552"/>
                    </a:cxn>
                    <a:cxn ang="0">
                      <a:pos x="80" y="504"/>
                    </a:cxn>
                    <a:cxn ang="0">
                      <a:pos x="80" y="304"/>
                    </a:cxn>
                    <a:cxn ang="0">
                      <a:pos x="64" y="224"/>
                    </a:cxn>
                    <a:cxn ang="0">
                      <a:pos x="72" y="16"/>
                    </a:cxn>
                    <a:cxn ang="0">
                      <a:pos x="96" y="8"/>
                    </a:cxn>
                    <a:cxn ang="0">
                      <a:pos x="96" y="0"/>
                    </a:cxn>
                  </a:cxnLst>
                  <a:rect l="0" t="0" r="r" b="b"/>
                  <a:pathLst>
                    <a:path w="98" h="592">
                      <a:moveTo>
                        <a:pt x="0" y="592"/>
                      </a:moveTo>
                      <a:cubicBezTo>
                        <a:pt x="21" y="578"/>
                        <a:pt x="31" y="573"/>
                        <a:pt x="48" y="552"/>
                      </a:cubicBezTo>
                      <a:cubicBezTo>
                        <a:pt x="60" y="537"/>
                        <a:pt x="80" y="504"/>
                        <a:pt x="80" y="504"/>
                      </a:cubicBezTo>
                      <a:cubicBezTo>
                        <a:pt x="93" y="429"/>
                        <a:pt x="97" y="384"/>
                        <a:pt x="80" y="304"/>
                      </a:cubicBezTo>
                      <a:cubicBezTo>
                        <a:pt x="74" y="277"/>
                        <a:pt x="64" y="224"/>
                        <a:pt x="64" y="224"/>
                      </a:cubicBezTo>
                      <a:cubicBezTo>
                        <a:pt x="67" y="155"/>
                        <a:pt x="62" y="85"/>
                        <a:pt x="72" y="16"/>
                      </a:cubicBezTo>
                      <a:cubicBezTo>
                        <a:pt x="73" y="8"/>
                        <a:pt x="89" y="13"/>
                        <a:pt x="96" y="8"/>
                      </a:cubicBezTo>
                      <a:cubicBezTo>
                        <a:pt x="98" y="7"/>
                        <a:pt x="96" y="3"/>
                        <a:pt x="96" y="0"/>
                      </a:cubicBez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 flipH="1">
                <a:off x="2360" y="2680"/>
                <a:ext cx="296" cy="1048"/>
                <a:chOff x="1480" y="2616"/>
                <a:chExt cx="296" cy="1048"/>
              </a:xfrm>
            </p:grpSpPr>
            <p:sp>
              <p:nvSpPr>
                <p:cNvPr id="335888" name="Freeform 16"/>
                <p:cNvSpPr>
                  <a:spLocks/>
                </p:cNvSpPr>
                <p:nvPr/>
              </p:nvSpPr>
              <p:spPr bwMode="auto">
                <a:xfrm>
                  <a:off x="1480" y="3247"/>
                  <a:ext cx="296" cy="417"/>
                </a:xfrm>
                <a:custGeom>
                  <a:avLst/>
                  <a:gdLst/>
                  <a:ahLst/>
                  <a:cxnLst>
                    <a:cxn ang="0">
                      <a:pos x="192" y="417"/>
                    </a:cxn>
                    <a:cxn ang="0">
                      <a:pos x="128" y="353"/>
                    </a:cxn>
                    <a:cxn ang="0">
                      <a:pos x="120" y="193"/>
                    </a:cxn>
                    <a:cxn ang="0">
                      <a:pos x="136" y="169"/>
                    </a:cxn>
                    <a:cxn ang="0">
                      <a:pos x="224" y="161"/>
                    </a:cxn>
                    <a:cxn ang="0">
                      <a:pos x="200" y="65"/>
                    </a:cxn>
                    <a:cxn ang="0">
                      <a:pos x="80" y="57"/>
                    </a:cxn>
                    <a:cxn ang="0">
                      <a:pos x="96" y="217"/>
                    </a:cxn>
                    <a:cxn ang="0">
                      <a:pos x="168" y="233"/>
                    </a:cxn>
                    <a:cxn ang="0">
                      <a:pos x="256" y="217"/>
                    </a:cxn>
                    <a:cxn ang="0">
                      <a:pos x="280" y="209"/>
                    </a:cxn>
                    <a:cxn ang="0">
                      <a:pos x="296" y="153"/>
                    </a:cxn>
                    <a:cxn ang="0">
                      <a:pos x="224" y="97"/>
                    </a:cxn>
                    <a:cxn ang="0">
                      <a:pos x="184" y="233"/>
                    </a:cxn>
                    <a:cxn ang="0">
                      <a:pos x="0" y="161"/>
                    </a:cxn>
                    <a:cxn ang="0">
                      <a:pos x="8" y="129"/>
                    </a:cxn>
                    <a:cxn ang="0">
                      <a:pos x="40" y="121"/>
                    </a:cxn>
                    <a:cxn ang="0">
                      <a:pos x="136" y="57"/>
                    </a:cxn>
                    <a:cxn ang="0">
                      <a:pos x="176" y="73"/>
                    </a:cxn>
                    <a:cxn ang="0">
                      <a:pos x="184" y="169"/>
                    </a:cxn>
                    <a:cxn ang="0">
                      <a:pos x="216" y="185"/>
                    </a:cxn>
                    <a:cxn ang="0">
                      <a:pos x="136" y="177"/>
                    </a:cxn>
                    <a:cxn ang="0">
                      <a:pos x="96" y="97"/>
                    </a:cxn>
                    <a:cxn ang="0">
                      <a:pos x="120" y="89"/>
                    </a:cxn>
                    <a:cxn ang="0">
                      <a:pos x="168" y="113"/>
                    </a:cxn>
                    <a:cxn ang="0">
                      <a:pos x="176" y="137"/>
                    </a:cxn>
                    <a:cxn ang="0">
                      <a:pos x="224" y="161"/>
                    </a:cxn>
                    <a:cxn ang="0">
                      <a:pos x="296" y="89"/>
                    </a:cxn>
                    <a:cxn ang="0">
                      <a:pos x="280" y="57"/>
                    </a:cxn>
                    <a:cxn ang="0">
                      <a:pos x="232" y="41"/>
                    </a:cxn>
                    <a:cxn ang="0">
                      <a:pos x="192" y="49"/>
                    </a:cxn>
                    <a:cxn ang="0">
                      <a:pos x="176" y="73"/>
                    </a:cxn>
                    <a:cxn ang="0">
                      <a:pos x="152" y="81"/>
                    </a:cxn>
                    <a:cxn ang="0">
                      <a:pos x="120" y="121"/>
                    </a:cxn>
                    <a:cxn ang="0">
                      <a:pos x="104" y="177"/>
                    </a:cxn>
                    <a:cxn ang="0">
                      <a:pos x="72" y="193"/>
                    </a:cxn>
                    <a:cxn ang="0">
                      <a:pos x="16" y="177"/>
                    </a:cxn>
                    <a:cxn ang="0">
                      <a:pos x="8" y="153"/>
                    </a:cxn>
                    <a:cxn ang="0">
                      <a:pos x="32" y="145"/>
                    </a:cxn>
                    <a:cxn ang="0">
                      <a:pos x="88" y="153"/>
                    </a:cxn>
                    <a:cxn ang="0">
                      <a:pos x="128" y="233"/>
                    </a:cxn>
                    <a:cxn ang="0">
                      <a:pos x="152" y="241"/>
                    </a:cxn>
                    <a:cxn ang="0">
                      <a:pos x="264" y="265"/>
                    </a:cxn>
                  </a:cxnLst>
                  <a:rect l="0" t="0" r="r" b="b"/>
                  <a:pathLst>
                    <a:path w="296" h="417">
                      <a:moveTo>
                        <a:pt x="192" y="417"/>
                      </a:moveTo>
                      <a:cubicBezTo>
                        <a:pt x="169" y="394"/>
                        <a:pt x="155" y="371"/>
                        <a:pt x="128" y="353"/>
                      </a:cubicBezTo>
                      <a:cubicBezTo>
                        <a:pt x="109" y="296"/>
                        <a:pt x="107" y="257"/>
                        <a:pt x="120" y="193"/>
                      </a:cubicBezTo>
                      <a:cubicBezTo>
                        <a:pt x="122" y="184"/>
                        <a:pt x="127" y="172"/>
                        <a:pt x="136" y="169"/>
                      </a:cubicBezTo>
                      <a:cubicBezTo>
                        <a:pt x="164" y="160"/>
                        <a:pt x="195" y="164"/>
                        <a:pt x="224" y="161"/>
                      </a:cubicBezTo>
                      <a:cubicBezTo>
                        <a:pt x="234" y="119"/>
                        <a:pt x="238" y="91"/>
                        <a:pt x="200" y="65"/>
                      </a:cubicBezTo>
                      <a:cubicBezTo>
                        <a:pt x="166" y="15"/>
                        <a:pt x="129" y="41"/>
                        <a:pt x="80" y="57"/>
                      </a:cubicBezTo>
                      <a:cubicBezTo>
                        <a:pt x="50" y="103"/>
                        <a:pt x="41" y="183"/>
                        <a:pt x="96" y="217"/>
                      </a:cubicBezTo>
                      <a:cubicBezTo>
                        <a:pt x="117" y="230"/>
                        <a:pt x="144" y="227"/>
                        <a:pt x="168" y="233"/>
                      </a:cubicBezTo>
                      <a:cubicBezTo>
                        <a:pt x="197" y="228"/>
                        <a:pt x="227" y="223"/>
                        <a:pt x="256" y="217"/>
                      </a:cubicBezTo>
                      <a:cubicBezTo>
                        <a:pt x="264" y="215"/>
                        <a:pt x="275" y="216"/>
                        <a:pt x="280" y="209"/>
                      </a:cubicBezTo>
                      <a:cubicBezTo>
                        <a:pt x="292" y="194"/>
                        <a:pt x="290" y="171"/>
                        <a:pt x="296" y="153"/>
                      </a:cubicBezTo>
                      <a:cubicBezTo>
                        <a:pt x="273" y="96"/>
                        <a:pt x="286" y="85"/>
                        <a:pt x="224" y="97"/>
                      </a:cubicBezTo>
                      <a:cubicBezTo>
                        <a:pt x="198" y="136"/>
                        <a:pt x="184" y="233"/>
                        <a:pt x="184" y="233"/>
                      </a:cubicBezTo>
                      <a:cubicBezTo>
                        <a:pt x="64" y="213"/>
                        <a:pt x="51" y="237"/>
                        <a:pt x="0" y="161"/>
                      </a:cubicBezTo>
                      <a:cubicBezTo>
                        <a:pt x="3" y="150"/>
                        <a:pt x="0" y="137"/>
                        <a:pt x="8" y="129"/>
                      </a:cubicBezTo>
                      <a:cubicBezTo>
                        <a:pt x="16" y="121"/>
                        <a:pt x="30" y="125"/>
                        <a:pt x="40" y="121"/>
                      </a:cubicBezTo>
                      <a:cubicBezTo>
                        <a:pt x="76" y="106"/>
                        <a:pt x="108" y="85"/>
                        <a:pt x="136" y="57"/>
                      </a:cubicBezTo>
                      <a:cubicBezTo>
                        <a:pt x="155" y="0"/>
                        <a:pt x="169" y="44"/>
                        <a:pt x="176" y="73"/>
                      </a:cubicBezTo>
                      <a:cubicBezTo>
                        <a:pt x="179" y="105"/>
                        <a:pt x="173" y="139"/>
                        <a:pt x="184" y="169"/>
                      </a:cubicBezTo>
                      <a:cubicBezTo>
                        <a:pt x="188" y="180"/>
                        <a:pt x="228" y="183"/>
                        <a:pt x="216" y="185"/>
                      </a:cubicBezTo>
                      <a:cubicBezTo>
                        <a:pt x="190" y="189"/>
                        <a:pt x="163" y="180"/>
                        <a:pt x="136" y="177"/>
                      </a:cubicBezTo>
                      <a:cubicBezTo>
                        <a:pt x="114" y="155"/>
                        <a:pt x="66" y="134"/>
                        <a:pt x="96" y="97"/>
                      </a:cubicBezTo>
                      <a:cubicBezTo>
                        <a:pt x="101" y="90"/>
                        <a:pt x="112" y="92"/>
                        <a:pt x="120" y="89"/>
                      </a:cubicBezTo>
                      <a:cubicBezTo>
                        <a:pt x="136" y="94"/>
                        <a:pt x="157" y="99"/>
                        <a:pt x="168" y="113"/>
                      </a:cubicBezTo>
                      <a:cubicBezTo>
                        <a:pt x="173" y="120"/>
                        <a:pt x="171" y="130"/>
                        <a:pt x="176" y="137"/>
                      </a:cubicBezTo>
                      <a:cubicBezTo>
                        <a:pt x="187" y="151"/>
                        <a:pt x="208" y="156"/>
                        <a:pt x="224" y="161"/>
                      </a:cubicBezTo>
                      <a:cubicBezTo>
                        <a:pt x="278" y="143"/>
                        <a:pt x="283" y="141"/>
                        <a:pt x="296" y="89"/>
                      </a:cubicBezTo>
                      <a:cubicBezTo>
                        <a:pt x="291" y="78"/>
                        <a:pt x="290" y="64"/>
                        <a:pt x="280" y="57"/>
                      </a:cubicBezTo>
                      <a:cubicBezTo>
                        <a:pt x="267" y="47"/>
                        <a:pt x="232" y="41"/>
                        <a:pt x="232" y="41"/>
                      </a:cubicBezTo>
                      <a:cubicBezTo>
                        <a:pt x="219" y="44"/>
                        <a:pt x="204" y="42"/>
                        <a:pt x="192" y="49"/>
                      </a:cubicBezTo>
                      <a:cubicBezTo>
                        <a:pt x="184" y="54"/>
                        <a:pt x="184" y="67"/>
                        <a:pt x="176" y="73"/>
                      </a:cubicBezTo>
                      <a:cubicBezTo>
                        <a:pt x="169" y="78"/>
                        <a:pt x="160" y="78"/>
                        <a:pt x="152" y="81"/>
                      </a:cubicBezTo>
                      <a:cubicBezTo>
                        <a:pt x="132" y="141"/>
                        <a:pt x="161" y="69"/>
                        <a:pt x="120" y="121"/>
                      </a:cubicBezTo>
                      <a:cubicBezTo>
                        <a:pt x="108" y="136"/>
                        <a:pt x="116" y="162"/>
                        <a:pt x="104" y="177"/>
                      </a:cubicBezTo>
                      <a:cubicBezTo>
                        <a:pt x="96" y="186"/>
                        <a:pt x="83" y="188"/>
                        <a:pt x="72" y="193"/>
                      </a:cubicBezTo>
                      <a:cubicBezTo>
                        <a:pt x="53" y="188"/>
                        <a:pt x="32" y="187"/>
                        <a:pt x="16" y="177"/>
                      </a:cubicBezTo>
                      <a:cubicBezTo>
                        <a:pt x="9" y="173"/>
                        <a:pt x="4" y="161"/>
                        <a:pt x="8" y="153"/>
                      </a:cubicBezTo>
                      <a:cubicBezTo>
                        <a:pt x="12" y="145"/>
                        <a:pt x="24" y="148"/>
                        <a:pt x="32" y="145"/>
                      </a:cubicBezTo>
                      <a:cubicBezTo>
                        <a:pt x="51" y="148"/>
                        <a:pt x="72" y="144"/>
                        <a:pt x="88" y="153"/>
                      </a:cubicBezTo>
                      <a:cubicBezTo>
                        <a:pt x="108" y="164"/>
                        <a:pt x="113" y="218"/>
                        <a:pt x="128" y="233"/>
                      </a:cubicBezTo>
                      <a:cubicBezTo>
                        <a:pt x="134" y="239"/>
                        <a:pt x="144" y="238"/>
                        <a:pt x="152" y="241"/>
                      </a:cubicBezTo>
                      <a:cubicBezTo>
                        <a:pt x="196" y="260"/>
                        <a:pt x="215" y="265"/>
                        <a:pt x="264" y="265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89" name="Freeform 17"/>
                <p:cNvSpPr>
                  <a:spLocks/>
                </p:cNvSpPr>
                <p:nvPr/>
              </p:nvSpPr>
              <p:spPr bwMode="auto">
                <a:xfrm>
                  <a:off x="1505" y="3208"/>
                  <a:ext cx="241" cy="256"/>
                </a:xfrm>
                <a:custGeom>
                  <a:avLst/>
                  <a:gdLst/>
                  <a:ahLst/>
                  <a:cxnLst>
                    <a:cxn ang="0">
                      <a:pos x="79" y="80"/>
                    </a:cxn>
                    <a:cxn ang="0">
                      <a:pos x="15" y="136"/>
                    </a:cxn>
                    <a:cxn ang="0">
                      <a:pos x="23" y="168"/>
                    </a:cxn>
                    <a:cxn ang="0">
                      <a:pos x="71" y="184"/>
                    </a:cxn>
                    <a:cxn ang="0">
                      <a:pos x="103" y="176"/>
                    </a:cxn>
                    <a:cxn ang="0">
                      <a:pos x="151" y="144"/>
                    </a:cxn>
                    <a:cxn ang="0">
                      <a:pos x="199" y="208"/>
                    </a:cxn>
                    <a:cxn ang="0">
                      <a:pos x="231" y="192"/>
                    </a:cxn>
                    <a:cxn ang="0">
                      <a:pos x="167" y="64"/>
                    </a:cxn>
                    <a:cxn ang="0">
                      <a:pos x="87" y="120"/>
                    </a:cxn>
                    <a:cxn ang="0">
                      <a:pos x="111" y="208"/>
                    </a:cxn>
                    <a:cxn ang="0">
                      <a:pos x="135" y="224"/>
                    </a:cxn>
                    <a:cxn ang="0">
                      <a:pos x="103" y="216"/>
                    </a:cxn>
                    <a:cxn ang="0">
                      <a:pos x="87" y="96"/>
                    </a:cxn>
                    <a:cxn ang="0">
                      <a:pos x="127" y="104"/>
                    </a:cxn>
                    <a:cxn ang="0">
                      <a:pos x="135" y="128"/>
                    </a:cxn>
                    <a:cxn ang="0">
                      <a:pos x="159" y="144"/>
                    </a:cxn>
                    <a:cxn ang="0">
                      <a:pos x="143" y="8"/>
                    </a:cxn>
                    <a:cxn ang="0">
                      <a:pos x="103" y="16"/>
                    </a:cxn>
                    <a:cxn ang="0">
                      <a:pos x="95" y="56"/>
                    </a:cxn>
                    <a:cxn ang="0">
                      <a:pos x="79" y="80"/>
                    </a:cxn>
                    <a:cxn ang="0">
                      <a:pos x="159" y="184"/>
                    </a:cxn>
                    <a:cxn ang="0">
                      <a:pos x="199" y="112"/>
                    </a:cxn>
                    <a:cxn ang="0">
                      <a:pos x="135" y="80"/>
                    </a:cxn>
                    <a:cxn ang="0">
                      <a:pos x="55" y="88"/>
                    </a:cxn>
                    <a:cxn ang="0">
                      <a:pos x="47" y="128"/>
                    </a:cxn>
                    <a:cxn ang="0">
                      <a:pos x="55" y="208"/>
                    </a:cxn>
                    <a:cxn ang="0">
                      <a:pos x="103" y="224"/>
                    </a:cxn>
                    <a:cxn ang="0">
                      <a:pos x="127" y="240"/>
                    </a:cxn>
                    <a:cxn ang="0">
                      <a:pos x="207" y="232"/>
                    </a:cxn>
                    <a:cxn ang="0">
                      <a:pos x="143" y="0"/>
                    </a:cxn>
                  </a:cxnLst>
                  <a:rect l="0" t="0" r="r" b="b"/>
                  <a:pathLst>
                    <a:path w="241" h="256">
                      <a:moveTo>
                        <a:pt x="79" y="80"/>
                      </a:moveTo>
                      <a:cubicBezTo>
                        <a:pt x="19" y="60"/>
                        <a:pt x="30" y="91"/>
                        <a:pt x="15" y="136"/>
                      </a:cubicBezTo>
                      <a:cubicBezTo>
                        <a:pt x="18" y="147"/>
                        <a:pt x="15" y="161"/>
                        <a:pt x="23" y="168"/>
                      </a:cubicBezTo>
                      <a:cubicBezTo>
                        <a:pt x="36" y="179"/>
                        <a:pt x="71" y="184"/>
                        <a:pt x="71" y="184"/>
                      </a:cubicBezTo>
                      <a:cubicBezTo>
                        <a:pt x="82" y="181"/>
                        <a:pt x="93" y="181"/>
                        <a:pt x="103" y="176"/>
                      </a:cubicBezTo>
                      <a:cubicBezTo>
                        <a:pt x="120" y="167"/>
                        <a:pt x="151" y="144"/>
                        <a:pt x="151" y="144"/>
                      </a:cubicBezTo>
                      <a:cubicBezTo>
                        <a:pt x="174" y="178"/>
                        <a:pt x="160" y="195"/>
                        <a:pt x="199" y="208"/>
                      </a:cubicBezTo>
                      <a:cubicBezTo>
                        <a:pt x="210" y="203"/>
                        <a:pt x="229" y="204"/>
                        <a:pt x="231" y="192"/>
                      </a:cubicBezTo>
                      <a:cubicBezTo>
                        <a:pt x="241" y="125"/>
                        <a:pt x="223" y="83"/>
                        <a:pt x="167" y="64"/>
                      </a:cubicBezTo>
                      <a:cubicBezTo>
                        <a:pt x="116" y="73"/>
                        <a:pt x="100" y="69"/>
                        <a:pt x="87" y="120"/>
                      </a:cubicBezTo>
                      <a:cubicBezTo>
                        <a:pt x="95" y="149"/>
                        <a:pt x="98" y="180"/>
                        <a:pt x="111" y="208"/>
                      </a:cubicBezTo>
                      <a:cubicBezTo>
                        <a:pt x="115" y="217"/>
                        <a:pt x="142" y="217"/>
                        <a:pt x="135" y="224"/>
                      </a:cubicBezTo>
                      <a:cubicBezTo>
                        <a:pt x="127" y="232"/>
                        <a:pt x="114" y="219"/>
                        <a:pt x="103" y="216"/>
                      </a:cubicBezTo>
                      <a:cubicBezTo>
                        <a:pt x="59" y="186"/>
                        <a:pt x="0" y="125"/>
                        <a:pt x="87" y="96"/>
                      </a:cubicBezTo>
                      <a:cubicBezTo>
                        <a:pt x="100" y="99"/>
                        <a:pt x="116" y="96"/>
                        <a:pt x="127" y="104"/>
                      </a:cubicBezTo>
                      <a:cubicBezTo>
                        <a:pt x="134" y="109"/>
                        <a:pt x="130" y="121"/>
                        <a:pt x="135" y="128"/>
                      </a:cubicBezTo>
                      <a:cubicBezTo>
                        <a:pt x="141" y="136"/>
                        <a:pt x="151" y="139"/>
                        <a:pt x="159" y="144"/>
                      </a:cubicBezTo>
                      <a:cubicBezTo>
                        <a:pt x="184" y="94"/>
                        <a:pt x="184" y="49"/>
                        <a:pt x="143" y="8"/>
                      </a:cubicBezTo>
                      <a:cubicBezTo>
                        <a:pt x="130" y="11"/>
                        <a:pt x="113" y="6"/>
                        <a:pt x="103" y="16"/>
                      </a:cubicBezTo>
                      <a:cubicBezTo>
                        <a:pt x="93" y="26"/>
                        <a:pt x="100" y="43"/>
                        <a:pt x="95" y="56"/>
                      </a:cubicBezTo>
                      <a:cubicBezTo>
                        <a:pt x="92" y="65"/>
                        <a:pt x="84" y="72"/>
                        <a:pt x="79" y="80"/>
                      </a:cubicBezTo>
                      <a:cubicBezTo>
                        <a:pt x="97" y="180"/>
                        <a:pt x="80" y="168"/>
                        <a:pt x="159" y="184"/>
                      </a:cubicBezTo>
                      <a:cubicBezTo>
                        <a:pt x="178" y="176"/>
                        <a:pt x="240" y="149"/>
                        <a:pt x="199" y="112"/>
                      </a:cubicBezTo>
                      <a:cubicBezTo>
                        <a:pt x="181" y="96"/>
                        <a:pt x="135" y="80"/>
                        <a:pt x="135" y="80"/>
                      </a:cubicBezTo>
                      <a:cubicBezTo>
                        <a:pt x="108" y="83"/>
                        <a:pt x="79" y="75"/>
                        <a:pt x="55" y="88"/>
                      </a:cubicBezTo>
                      <a:cubicBezTo>
                        <a:pt x="43" y="95"/>
                        <a:pt x="47" y="114"/>
                        <a:pt x="47" y="128"/>
                      </a:cubicBezTo>
                      <a:cubicBezTo>
                        <a:pt x="47" y="155"/>
                        <a:pt x="41" y="185"/>
                        <a:pt x="55" y="208"/>
                      </a:cubicBezTo>
                      <a:cubicBezTo>
                        <a:pt x="63" y="223"/>
                        <a:pt x="89" y="215"/>
                        <a:pt x="103" y="224"/>
                      </a:cubicBezTo>
                      <a:cubicBezTo>
                        <a:pt x="111" y="229"/>
                        <a:pt x="119" y="235"/>
                        <a:pt x="127" y="240"/>
                      </a:cubicBezTo>
                      <a:cubicBezTo>
                        <a:pt x="154" y="237"/>
                        <a:pt x="194" y="256"/>
                        <a:pt x="207" y="232"/>
                      </a:cubicBezTo>
                      <a:cubicBezTo>
                        <a:pt x="228" y="193"/>
                        <a:pt x="184" y="41"/>
                        <a:pt x="14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90" name="Freeform 18"/>
                <p:cNvSpPr>
                  <a:spLocks/>
                </p:cNvSpPr>
                <p:nvPr/>
              </p:nvSpPr>
              <p:spPr bwMode="auto">
                <a:xfrm>
                  <a:off x="1648" y="2616"/>
                  <a:ext cx="98" cy="592"/>
                </a:xfrm>
                <a:custGeom>
                  <a:avLst/>
                  <a:gdLst/>
                  <a:ahLst/>
                  <a:cxnLst>
                    <a:cxn ang="0">
                      <a:pos x="0" y="592"/>
                    </a:cxn>
                    <a:cxn ang="0">
                      <a:pos x="48" y="552"/>
                    </a:cxn>
                    <a:cxn ang="0">
                      <a:pos x="80" y="504"/>
                    </a:cxn>
                    <a:cxn ang="0">
                      <a:pos x="80" y="304"/>
                    </a:cxn>
                    <a:cxn ang="0">
                      <a:pos x="64" y="224"/>
                    </a:cxn>
                    <a:cxn ang="0">
                      <a:pos x="72" y="16"/>
                    </a:cxn>
                    <a:cxn ang="0">
                      <a:pos x="96" y="8"/>
                    </a:cxn>
                    <a:cxn ang="0">
                      <a:pos x="96" y="0"/>
                    </a:cxn>
                  </a:cxnLst>
                  <a:rect l="0" t="0" r="r" b="b"/>
                  <a:pathLst>
                    <a:path w="98" h="592">
                      <a:moveTo>
                        <a:pt x="0" y="592"/>
                      </a:moveTo>
                      <a:cubicBezTo>
                        <a:pt x="21" y="578"/>
                        <a:pt x="31" y="573"/>
                        <a:pt x="48" y="552"/>
                      </a:cubicBezTo>
                      <a:cubicBezTo>
                        <a:pt x="60" y="537"/>
                        <a:pt x="80" y="504"/>
                        <a:pt x="80" y="504"/>
                      </a:cubicBezTo>
                      <a:cubicBezTo>
                        <a:pt x="93" y="429"/>
                        <a:pt x="97" y="384"/>
                        <a:pt x="80" y="304"/>
                      </a:cubicBezTo>
                      <a:cubicBezTo>
                        <a:pt x="74" y="277"/>
                        <a:pt x="64" y="224"/>
                        <a:pt x="64" y="224"/>
                      </a:cubicBezTo>
                      <a:cubicBezTo>
                        <a:pt x="67" y="155"/>
                        <a:pt x="62" y="85"/>
                        <a:pt x="72" y="16"/>
                      </a:cubicBezTo>
                      <a:cubicBezTo>
                        <a:pt x="73" y="8"/>
                        <a:pt x="89" y="13"/>
                        <a:pt x="96" y="8"/>
                      </a:cubicBezTo>
                      <a:cubicBezTo>
                        <a:pt x="98" y="7"/>
                        <a:pt x="96" y="3"/>
                        <a:pt x="96" y="0"/>
                      </a:cubicBez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3024" y="2608"/>
                <a:ext cx="296" cy="1048"/>
                <a:chOff x="1480" y="2616"/>
                <a:chExt cx="296" cy="1048"/>
              </a:xfrm>
            </p:grpSpPr>
            <p:sp>
              <p:nvSpPr>
                <p:cNvPr id="335892" name="Freeform 20"/>
                <p:cNvSpPr>
                  <a:spLocks/>
                </p:cNvSpPr>
                <p:nvPr/>
              </p:nvSpPr>
              <p:spPr bwMode="auto">
                <a:xfrm>
                  <a:off x="1480" y="3247"/>
                  <a:ext cx="296" cy="417"/>
                </a:xfrm>
                <a:custGeom>
                  <a:avLst/>
                  <a:gdLst/>
                  <a:ahLst/>
                  <a:cxnLst>
                    <a:cxn ang="0">
                      <a:pos x="192" y="417"/>
                    </a:cxn>
                    <a:cxn ang="0">
                      <a:pos x="128" y="353"/>
                    </a:cxn>
                    <a:cxn ang="0">
                      <a:pos x="120" y="193"/>
                    </a:cxn>
                    <a:cxn ang="0">
                      <a:pos x="136" y="169"/>
                    </a:cxn>
                    <a:cxn ang="0">
                      <a:pos x="224" y="161"/>
                    </a:cxn>
                    <a:cxn ang="0">
                      <a:pos x="200" y="65"/>
                    </a:cxn>
                    <a:cxn ang="0">
                      <a:pos x="80" y="57"/>
                    </a:cxn>
                    <a:cxn ang="0">
                      <a:pos x="96" y="217"/>
                    </a:cxn>
                    <a:cxn ang="0">
                      <a:pos x="168" y="233"/>
                    </a:cxn>
                    <a:cxn ang="0">
                      <a:pos x="256" y="217"/>
                    </a:cxn>
                    <a:cxn ang="0">
                      <a:pos x="280" y="209"/>
                    </a:cxn>
                    <a:cxn ang="0">
                      <a:pos x="296" y="153"/>
                    </a:cxn>
                    <a:cxn ang="0">
                      <a:pos x="224" y="97"/>
                    </a:cxn>
                    <a:cxn ang="0">
                      <a:pos x="184" y="233"/>
                    </a:cxn>
                    <a:cxn ang="0">
                      <a:pos x="0" y="161"/>
                    </a:cxn>
                    <a:cxn ang="0">
                      <a:pos x="8" y="129"/>
                    </a:cxn>
                    <a:cxn ang="0">
                      <a:pos x="40" y="121"/>
                    </a:cxn>
                    <a:cxn ang="0">
                      <a:pos x="136" y="57"/>
                    </a:cxn>
                    <a:cxn ang="0">
                      <a:pos x="176" y="73"/>
                    </a:cxn>
                    <a:cxn ang="0">
                      <a:pos x="184" y="169"/>
                    </a:cxn>
                    <a:cxn ang="0">
                      <a:pos x="216" y="185"/>
                    </a:cxn>
                    <a:cxn ang="0">
                      <a:pos x="136" y="177"/>
                    </a:cxn>
                    <a:cxn ang="0">
                      <a:pos x="96" y="97"/>
                    </a:cxn>
                    <a:cxn ang="0">
                      <a:pos x="120" y="89"/>
                    </a:cxn>
                    <a:cxn ang="0">
                      <a:pos x="168" y="113"/>
                    </a:cxn>
                    <a:cxn ang="0">
                      <a:pos x="176" y="137"/>
                    </a:cxn>
                    <a:cxn ang="0">
                      <a:pos x="224" y="161"/>
                    </a:cxn>
                    <a:cxn ang="0">
                      <a:pos x="296" y="89"/>
                    </a:cxn>
                    <a:cxn ang="0">
                      <a:pos x="280" y="57"/>
                    </a:cxn>
                    <a:cxn ang="0">
                      <a:pos x="232" y="41"/>
                    </a:cxn>
                    <a:cxn ang="0">
                      <a:pos x="192" y="49"/>
                    </a:cxn>
                    <a:cxn ang="0">
                      <a:pos x="176" y="73"/>
                    </a:cxn>
                    <a:cxn ang="0">
                      <a:pos x="152" y="81"/>
                    </a:cxn>
                    <a:cxn ang="0">
                      <a:pos x="120" y="121"/>
                    </a:cxn>
                    <a:cxn ang="0">
                      <a:pos x="104" y="177"/>
                    </a:cxn>
                    <a:cxn ang="0">
                      <a:pos x="72" y="193"/>
                    </a:cxn>
                    <a:cxn ang="0">
                      <a:pos x="16" y="177"/>
                    </a:cxn>
                    <a:cxn ang="0">
                      <a:pos x="8" y="153"/>
                    </a:cxn>
                    <a:cxn ang="0">
                      <a:pos x="32" y="145"/>
                    </a:cxn>
                    <a:cxn ang="0">
                      <a:pos x="88" y="153"/>
                    </a:cxn>
                    <a:cxn ang="0">
                      <a:pos x="128" y="233"/>
                    </a:cxn>
                    <a:cxn ang="0">
                      <a:pos x="152" y="241"/>
                    </a:cxn>
                    <a:cxn ang="0">
                      <a:pos x="264" y="265"/>
                    </a:cxn>
                  </a:cxnLst>
                  <a:rect l="0" t="0" r="r" b="b"/>
                  <a:pathLst>
                    <a:path w="296" h="417">
                      <a:moveTo>
                        <a:pt x="192" y="417"/>
                      </a:moveTo>
                      <a:cubicBezTo>
                        <a:pt x="169" y="394"/>
                        <a:pt x="155" y="371"/>
                        <a:pt x="128" y="353"/>
                      </a:cubicBezTo>
                      <a:cubicBezTo>
                        <a:pt x="109" y="296"/>
                        <a:pt x="107" y="257"/>
                        <a:pt x="120" y="193"/>
                      </a:cubicBezTo>
                      <a:cubicBezTo>
                        <a:pt x="122" y="184"/>
                        <a:pt x="127" y="172"/>
                        <a:pt x="136" y="169"/>
                      </a:cubicBezTo>
                      <a:cubicBezTo>
                        <a:pt x="164" y="160"/>
                        <a:pt x="195" y="164"/>
                        <a:pt x="224" y="161"/>
                      </a:cubicBezTo>
                      <a:cubicBezTo>
                        <a:pt x="234" y="119"/>
                        <a:pt x="238" y="91"/>
                        <a:pt x="200" y="65"/>
                      </a:cubicBezTo>
                      <a:cubicBezTo>
                        <a:pt x="166" y="15"/>
                        <a:pt x="129" y="41"/>
                        <a:pt x="80" y="57"/>
                      </a:cubicBezTo>
                      <a:cubicBezTo>
                        <a:pt x="50" y="103"/>
                        <a:pt x="41" y="183"/>
                        <a:pt x="96" y="217"/>
                      </a:cubicBezTo>
                      <a:cubicBezTo>
                        <a:pt x="117" y="230"/>
                        <a:pt x="144" y="227"/>
                        <a:pt x="168" y="233"/>
                      </a:cubicBezTo>
                      <a:cubicBezTo>
                        <a:pt x="197" y="228"/>
                        <a:pt x="227" y="223"/>
                        <a:pt x="256" y="217"/>
                      </a:cubicBezTo>
                      <a:cubicBezTo>
                        <a:pt x="264" y="215"/>
                        <a:pt x="275" y="216"/>
                        <a:pt x="280" y="209"/>
                      </a:cubicBezTo>
                      <a:cubicBezTo>
                        <a:pt x="292" y="194"/>
                        <a:pt x="290" y="171"/>
                        <a:pt x="296" y="153"/>
                      </a:cubicBezTo>
                      <a:cubicBezTo>
                        <a:pt x="273" y="96"/>
                        <a:pt x="286" y="85"/>
                        <a:pt x="224" y="97"/>
                      </a:cubicBezTo>
                      <a:cubicBezTo>
                        <a:pt x="198" y="136"/>
                        <a:pt x="184" y="233"/>
                        <a:pt x="184" y="233"/>
                      </a:cubicBezTo>
                      <a:cubicBezTo>
                        <a:pt x="64" y="213"/>
                        <a:pt x="51" y="237"/>
                        <a:pt x="0" y="161"/>
                      </a:cubicBezTo>
                      <a:cubicBezTo>
                        <a:pt x="3" y="150"/>
                        <a:pt x="0" y="137"/>
                        <a:pt x="8" y="129"/>
                      </a:cubicBezTo>
                      <a:cubicBezTo>
                        <a:pt x="16" y="121"/>
                        <a:pt x="30" y="125"/>
                        <a:pt x="40" y="121"/>
                      </a:cubicBezTo>
                      <a:cubicBezTo>
                        <a:pt x="76" y="106"/>
                        <a:pt x="108" y="85"/>
                        <a:pt x="136" y="57"/>
                      </a:cubicBezTo>
                      <a:cubicBezTo>
                        <a:pt x="155" y="0"/>
                        <a:pt x="169" y="44"/>
                        <a:pt x="176" y="73"/>
                      </a:cubicBezTo>
                      <a:cubicBezTo>
                        <a:pt x="179" y="105"/>
                        <a:pt x="173" y="139"/>
                        <a:pt x="184" y="169"/>
                      </a:cubicBezTo>
                      <a:cubicBezTo>
                        <a:pt x="188" y="180"/>
                        <a:pt x="228" y="183"/>
                        <a:pt x="216" y="185"/>
                      </a:cubicBezTo>
                      <a:cubicBezTo>
                        <a:pt x="190" y="189"/>
                        <a:pt x="163" y="180"/>
                        <a:pt x="136" y="177"/>
                      </a:cubicBezTo>
                      <a:cubicBezTo>
                        <a:pt x="114" y="155"/>
                        <a:pt x="66" y="134"/>
                        <a:pt x="96" y="97"/>
                      </a:cubicBezTo>
                      <a:cubicBezTo>
                        <a:pt x="101" y="90"/>
                        <a:pt x="112" y="92"/>
                        <a:pt x="120" y="89"/>
                      </a:cubicBezTo>
                      <a:cubicBezTo>
                        <a:pt x="136" y="94"/>
                        <a:pt x="157" y="99"/>
                        <a:pt x="168" y="113"/>
                      </a:cubicBezTo>
                      <a:cubicBezTo>
                        <a:pt x="173" y="120"/>
                        <a:pt x="171" y="130"/>
                        <a:pt x="176" y="137"/>
                      </a:cubicBezTo>
                      <a:cubicBezTo>
                        <a:pt x="187" y="151"/>
                        <a:pt x="208" y="156"/>
                        <a:pt x="224" y="161"/>
                      </a:cubicBezTo>
                      <a:cubicBezTo>
                        <a:pt x="278" y="143"/>
                        <a:pt x="283" y="141"/>
                        <a:pt x="296" y="89"/>
                      </a:cubicBezTo>
                      <a:cubicBezTo>
                        <a:pt x="291" y="78"/>
                        <a:pt x="290" y="64"/>
                        <a:pt x="280" y="57"/>
                      </a:cubicBezTo>
                      <a:cubicBezTo>
                        <a:pt x="267" y="47"/>
                        <a:pt x="232" y="41"/>
                        <a:pt x="232" y="41"/>
                      </a:cubicBezTo>
                      <a:cubicBezTo>
                        <a:pt x="219" y="44"/>
                        <a:pt x="204" y="42"/>
                        <a:pt x="192" y="49"/>
                      </a:cubicBezTo>
                      <a:cubicBezTo>
                        <a:pt x="184" y="54"/>
                        <a:pt x="184" y="67"/>
                        <a:pt x="176" y="73"/>
                      </a:cubicBezTo>
                      <a:cubicBezTo>
                        <a:pt x="169" y="78"/>
                        <a:pt x="160" y="78"/>
                        <a:pt x="152" y="81"/>
                      </a:cubicBezTo>
                      <a:cubicBezTo>
                        <a:pt x="132" y="141"/>
                        <a:pt x="161" y="69"/>
                        <a:pt x="120" y="121"/>
                      </a:cubicBezTo>
                      <a:cubicBezTo>
                        <a:pt x="108" y="136"/>
                        <a:pt x="116" y="162"/>
                        <a:pt x="104" y="177"/>
                      </a:cubicBezTo>
                      <a:cubicBezTo>
                        <a:pt x="96" y="186"/>
                        <a:pt x="83" y="188"/>
                        <a:pt x="72" y="193"/>
                      </a:cubicBezTo>
                      <a:cubicBezTo>
                        <a:pt x="53" y="188"/>
                        <a:pt x="32" y="187"/>
                        <a:pt x="16" y="177"/>
                      </a:cubicBezTo>
                      <a:cubicBezTo>
                        <a:pt x="9" y="173"/>
                        <a:pt x="4" y="161"/>
                        <a:pt x="8" y="153"/>
                      </a:cubicBezTo>
                      <a:cubicBezTo>
                        <a:pt x="12" y="145"/>
                        <a:pt x="24" y="148"/>
                        <a:pt x="32" y="145"/>
                      </a:cubicBezTo>
                      <a:cubicBezTo>
                        <a:pt x="51" y="148"/>
                        <a:pt x="72" y="144"/>
                        <a:pt x="88" y="153"/>
                      </a:cubicBezTo>
                      <a:cubicBezTo>
                        <a:pt x="108" y="164"/>
                        <a:pt x="113" y="218"/>
                        <a:pt x="128" y="233"/>
                      </a:cubicBezTo>
                      <a:cubicBezTo>
                        <a:pt x="134" y="239"/>
                        <a:pt x="144" y="238"/>
                        <a:pt x="152" y="241"/>
                      </a:cubicBezTo>
                      <a:cubicBezTo>
                        <a:pt x="196" y="260"/>
                        <a:pt x="215" y="265"/>
                        <a:pt x="264" y="265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93" name="Freeform 21"/>
                <p:cNvSpPr>
                  <a:spLocks/>
                </p:cNvSpPr>
                <p:nvPr/>
              </p:nvSpPr>
              <p:spPr bwMode="auto">
                <a:xfrm>
                  <a:off x="1505" y="3208"/>
                  <a:ext cx="241" cy="256"/>
                </a:xfrm>
                <a:custGeom>
                  <a:avLst/>
                  <a:gdLst/>
                  <a:ahLst/>
                  <a:cxnLst>
                    <a:cxn ang="0">
                      <a:pos x="79" y="80"/>
                    </a:cxn>
                    <a:cxn ang="0">
                      <a:pos x="15" y="136"/>
                    </a:cxn>
                    <a:cxn ang="0">
                      <a:pos x="23" y="168"/>
                    </a:cxn>
                    <a:cxn ang="0">
                      <a:pos x="71" y="184"/>
                    </a:cxn>
                    <a:cxn ang="0">
                      <a:pos x="103" y="176"/>
                    </a:cxn>
                    <a:cxn ang="0">
                      <a:pos x="151" y="144"/>
                    </a:cxn>
                    <a:cxn ang="0">
                      <a:pos x="199" y="208"/>
                    </a:cxn>
                    <a:cxn ang="0">
                      <a:pos x="231" y="192"/>
                    </a:cxn>
                    <a:cxn ang="0">
                      <a:pos x="167" y="64"/>
                    </a:cxn>
                    <a:cxn ang="0">
                      <a:pos x="87" y="120"/>
                    </a:cxn>
                    <a:cxn ang="0">
                      <a:pos x="111" y="208"/>
                    </a:cxn>
                    <a:cxn ang="0">
                      <a:pos x="135" y="224"/>
                    </a:cxn>
                    <a:cxn ang="0">
                      <a:pos x="103" y="216"/>
                    </a:cxn>
                    <a:cxn ang="0">
                      <a:pos x="87" y="96"/>
                    </a:cxn>
                    <a:cxn ang="0">
                      <a:pos x="127" y="104"/>
                    </a:cxn>
                    <a:cxn ang="0">
                      <a:pos x="135" y="128"/>
                    </a:cxn>
                    <a:cxn ang="0">
                      <a:pos x="159" y="144"/>
                    </a:cxn>
                    <a:cxn ang="0">
                      <a:pos x="143" y="8"/>
                    </a:cxn>
                    <a:cxn ang="0">
                      <a:pos x="103" y="16"/>
                    </a:cxn>
                    <a:cxn ang="0">
                      <a:pos x="95" y="56"/>
                    </a:cxn>
                    <a:cxn ang="0">
                      <a:pos x="79" y="80"/>
                    </a:cxn>
                    <a:cxn ang="0">
                      <a:pos x="159" y="184"/>
                    </a:cxn>
                    <a:cxn ang="0">
                      <a:pos x="199" y="112"/>
                    </a:cxn>
                    <a:cxn ang="0">
                      <a:pos x="135" y="80"/>
                    </a:cxn>
                    <a:cxn ang="0">
                      <a:pos x="55" y="88"/>
                    </a:cxn>
                    <a:cxn ang="0">
                      <a:pos x="47" y="128"/>
                    </a:cxn>
                    <a:cxn ang="0">
                      <a:pos x="55" y="208"/>
                    </a:cxn>
                    <a:cxn ang="0">
                      <a:pos x="103" y="224"/>
                    </a:cxn>
                    <a:cxn ang="0">
                      <a:pos x="127" y="240"/>
                    </a:cxn>
                    <a:cxn ang="0">
                      <a:pos x="207" y="232"/>
                    </a:cxn>
                    <a:cxn ang="0">
                      <a:pos x="143" y="0"/>
                    </a:cxn>
                  </a:cxnLst>
                  <a:rect l="0" t="0" r="r" b="b"/>
                  <a:pathLst>
                    <a:path w="241" h="256">
                      <a:moveTo>
                        <a:pt x="79" y="80"/>
                      </a:moveTo>
                      <a:cubicBezTo>
                        <a:pt x="19" y="60"/>
                        <a:pt x="30" y="91"/>
                        <a:pt x="15" y="136"/>
                      </a:cubicBezTo>
                      <a:cubicBezTo>
                        <a:pt x="18" y="147"/>
                        <a:pt x="15" y="161"/>
                        <a:pt x="23" y="168"/>
                      </a:cubicBezTo>
                      <a:cubicBezTo>
                        <a:pt x="36" y="179"/>
                        <a:pt x="71" y="184"/>
                        <a:pt x="71" y="184"/>
                      </a:cubicBezTo>
                      <a:cubicBezTo>
                        <a:pt x="82" y="181"/>
                        <a:pt x="93" y="181"/>
                        <a:pt x="103" y="176"/>
                      </a:cubicBezTo>
                      <a:cubicBezTo>
                        <a:pt x="120" y="167"/>
                        <a:pt x="151" y="144"/>
                        <a:pt x="151" y="144"/>
                      </a:cubicBezTo>
                      <a:cubicBezTo>
                        <a:pt x="174" y="178"/>
                        <a:pt x="160" y="195"/>
                        <a:pt x="199" y="208"/>
                      </a:cubicBezTo>
                      <a:cubicBezTo>
                        <a:pt x="210" y="203"/>
                        <a:pt x="229" y="204"/>
                        <a:pt x="231" y="192"/>
                      </a:cubicBezTo>
                      <a:cubicBezTo>
                        <a:pt x="241" y="125"/>
                        <a:pt x="223" y="83"/>
                        <a:pt x="167" y="64"/>
                      </a:cubicBezTo>
                      <a:cubicBezTo>
                        <a:pt x="116" y="73"/>
                        <a:pt x="100" y="69"/>
                        <a:pt x="87" y="120"/>
                      </a:cubicBezTo>
                      <a:cubicBezTo>
                        <a:pt x="95" y="149"/>
                        <a:pt x="98" y="180"/>
                        <a:pt x="111" y="208"/>
                      </a:cubicBezTo>
                      <a:cubicBezTo>
                        <a:pt x="115" y="217"/>
                        <a:pt x="142" y="217"/>
                        <a:pt x="135" y="224"/>
                      </a:cubicBezTo>
                      <a:cubicBezTo>
                        <a:pt x="127" y="232"/>
                        <a:pt x="114" y="219"/>
                        <a:pt x="103" y="216"/>
                      </a:cubicBezTo>
                      <a:cubicBezTo>
                        <a:pt x="59" y="186"/>
                        <a:pt x="0" y="125"/>
                        <a:pt x="87" y="96"/>
                      </a:cubicBezTo>
                      <a:cubicBezTo>
                        <a:pt x="100" y="99"/>
                        <a:pt x="116" y="96"/>
                        <a:pt x="127" y="104"/>
                      </a:cubicBezTo>
                      <a:cubicBezTo>
                        <a:pt x="134" y="109"/>
                        <a:pt x="130" y="121"/>
                        <a:pt x="135" y="128"/>
                      </a:cubicBezTo>
                      <a:cubicBezTo>
                        <a:pt x="141" y="136"/>
                        <a:pt x="151" y="139"/>
                        <a:pt x="159" y="144"/>
                      </a:cubicBezTo>
                      <a:cubicBezTo>
                        <a:pt x="184" y="94"/>
                        <a:pt x="184" y="49"/>
                        <a:pt x="143" y="8"/>
                      </a:cubicBezTo>
                      <a:cubicBezTo>
                        <a:pt x="130" y="11"/>
                        <a:pt x="113" y="6"/>
                        <a:pt x="103" y="16"/>
                      </a:cubicBezTo>
                      <a:cubicBezTo>
                        <a:pt x="93" y="26"/>
                        <a:pt x="100" y="43"/>
                        <a:pt x="95" y="56"/>
                      </a:cubicBezTo>
                      <a:cubicBezTo>
                        <a:pt x="92" y="65"/>
                        <a:pt x="84" y="72"/>
                        <a:pt x="79" y="80"/>
                      </a:cubicBezTo>
                      <a:cubicBezTo>
                        <a:pt x="97" y="180"/>
                        <a:pt x="80" y="168"/>
                        <a:pt x="159" y="184"/>
                      </a:cubicBezTo>
                      <a:cubicBezTo>
                        <a:pt x="178" y="176"/>
                        <a:pt x="240" y="149"/>
                        <a:pt x="199" y="112"/>
                      </a:cubicBezTo>
                      <a:cubicBezTo>
                        <a:pt x="181" y="96"/>
                        <a:pt x="135" y="80"/>
                        <a:pt x="135" y="80"/>
                      </a:cubicBezTo>
                      <a:cubicBezTo>
                        <a:pt x="108" y="83"/>
                        <a:pt x="79" y="75"/>
                        <a:pt x="55" y="88"/>
                      </a:cubicBezTo>
                      <a:cubicBezTo>
                        <a:pt x="43" y="95"/>
                        <a:pt x="47" y="114"/>
                        <a:pt x="47" y="128"/>
                      </a:cubicBezTo>
                      <a:cubicBezTo>
                        <a:pt x="47" y="155"/>
                        <a:pt x="41" y="185"/>
                        <a:pt x="55" y="208"/>
                      </a:cubicBezTo>
                      <a:cubicBezTo>
                        <a:pt x="63" y="223"/>
                        <a:pt x="89" y="215"/>
                        <a:pt x="103" y="224"/>
                      </a:cubicBezTo>
                      <a:cubicBezTo>
                        <a:pt x="111" y="229"/>
                        <a:pt x="119" y="235"/>
                        <a:pt x="127" y="240"/>
                      </a:cubicBezTo>
                      <a:cubicBezTo>
                        <a:pt x="154" y="237"/>
                        <a:pt x="194" y="256"/>
                        <a:pt x="207" y="232"/>
                      </a:cubicBezTo>
                      <a:cubicBezTo>
                        <a:pt x="228" y="193"/>
                        <a:pt x="184" y="41"/>
                        <a:pt x="14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94" name="Freeform 22"/>
                <p:cNvSpPr>
                  <a:spLocks/>
                </p:cNvSpPr>
                <p:nvPr/>
              </p:nvSpPr>
              <p:spPr bwMode="auto">
                <a:xfrm>
                  <a:off x="1648" y="2616"/>
                  <a:ext cx="98" cy="592"/>
                </a:xfrm>
                <a:custGeom>
                  <a:avLst/>
                  <a:gdLst/>
                  <a:ahLst/>
                  <a:cxnLst>
                    <a:cxn ang="0">
                      <a:pos x="0" y="592"/>
                    </a:cxn>
                    <a:cxn ang="0">
                      <a:pos x="48" y="552"/>
                    </a:cxn>
                    <a:cxn ang="0">
                      <a:pos x="80" y="504"/>
                    </a:cxn>
                    <a:cxn ang="0">
                      <a:pos x="80" y="304"/>
                    </a:cxn>
                    <a:cxn ang="0">
                      <a:pos x="64" y="224"/>
                    </a:cxn>
                    <a:cxn ang="0">
                      <a:pos x="72" y="16"/>
                    </a:cxn>
                    <a:cxn ang="0">
                      <a:pos x="96" y="8"/>
                    </a:cxn>
                    <a:cxn ang="0">
                      <a:pos x="96" y="0"/>
                    </a:cxn>
                  </a:cxnLst>
                  <a:rect l="0" t="0" r="r" b="b"/>
                  <a:pathLst>
                    <a:path w="98" h="592">
                      <a:moveTo>
                        <a:pt x="0" y="592"/>
                      </a:moveTo>
                      <a:cubicBezTo>
                        <a:pt x="21" y="578"/>
                        <a:pt x="31" y="573"/>
                        <a:pt x="48" y="552"/>
                      </a:cubicBezTo>
                      <a:cubicBezTo>
                        <a:pt x="60" y="537"/>
                        <a:pt x="80" y="504"/>
                        <a:pt x="80" y="504"/>
                      </a:cubicBezTo>
                      <a:cubicBezTo>
                        <a:pt x="93" y="429"/>
                        <a:pt x="97" y="384"/>
                        <a:pt x="80" y="304"/>
                      </a:cubicBezTo>
                      <a:cubicBezTo>
                        <a:pt x="74" y="277"/>
                        <a:pt x="64" y="224"/>
                        <a:pt x="64" y="224"/>
                      </a:cubicBezTo>
                      <a:cubicBezTo>
                        <a:pt x="67" y="155"/>
                        <a:pt x="62" y="85"/>
                        <a:pt x="72" y="16"/>
                      </a:cubicBezTo>
                      <a:cubicBezTo>
                        <a:pt x="73" y="8"/>
                        <a:pt x="89" y="13"/>
                        <a:pt x="96" y="8"/>
                      </a:cubicBezTo>
                      <a:cubicBezTo>
                        <a:pt x="98" y="7"/>
                        <a:pt x="96" y="3"/>
                        <a:pt x="96" y="0"/>
                      </a:cubicBez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5895" name="Oval 23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6" name="Oval 24"/>
              <p:cNvSpPr>
                <a:spLocks noChangeArrowheads="1"/>
              </p:cNvSpPr>
              <p:nvPr/>
            </p:nvSpPr>
            <p:spPr bwMode="auto">
              <a:xfrm>
                <a:off x="2352" y="2640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7" name="Oval 25"/>
              <p:cNvSpPr>
                <a:spLocks noChangeArrowheads="1"/>
              </p:cNvSpPr>
              <p:nvPr/>
            </p:nvSpPr>
            <p:spPr bwMode="auto">
              <a:xfrm>
                <a:off x="3280" y="259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5899" name="Text Box 27"/>
            <p:cNvSpPr txBox="1">
              <a:spLocks noChangeArrowheads="1"/>
            </p:cNvSpPr>
            <p:nvPr/>
          </p:nvSpPr>
          <p:spPr bwMode="auto">
            <a:xfrm>
              <a:off x="1984" y="2392"/>
              <a:ext cx="13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1600" b="1">
                  <a:latin typeface="Arial Unicode MS" pitchFamily="34" charset="-128"/>
                </a:rPr>
                <a:t>section of skin</a:t>
              </a:r>
            </a:p>
          </p:txBody>
        </p:sp>
        <p:sp>
          <p:nvSpPr>
            <p:cNvPr id="335900" name="Text Box 28"/>
            <p:cNvSpPr txBox="1">
              <a:spLocks noChangeArrowheads="1"/>
            </p:cNvSpPr>
            <p:nvPr/>
          </p:nvSpPr>
          <p:spPr bwMode="auto">
            <a:xfrm>
              <a:off x="2960" y="3048"/>
              <a:ext cx="13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1600" b="1">
                  <a:latin typeface="Arial Unicode MS" pitchFamily="34" charset="-128"/>
                </a:rPr>
                <a:t>sweat gland</a:t>
              </a:r>
            </a:p>
          </p:txBody>
        </p:sp>
        <p:sp>
          <p:nvSpPr>
            <p:cNvPr id="335901" name="Text Box 29"/>
            <p:cNvSpPr txBox="1">
              <a:spLocks noChangeArrowheads="1"/>
            </p:cNvSpPr>
            <p:nvPr/>
          </p:nvSpPr>
          <p:spPr bwMode="auto">
            <a:xfrm>
              <a:off x="2792" y="3560"/>
              <a:ext cx="13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1600" b="1">
                  <a:latin typeface="Arial Unicode MS" pitchFamily="34" charset="-128"/>
                </a:rPr>
                <a:t>blood capillaries</a:t>
              </a:r>
            </a:p>
          </p:txBody>
        </p:sp>
        <p:sp>
          <p:nvSpPr>
            <p:cNvPr id="335902" name="Text Box 30"/>
            <p:cNvSpPr txBox="1">
              <a:spLocks noChangeArrowheads="1"/>
            </p:cNvSpPr>
            <p:nvPr/>
          </p:nvSpPr>
          <p:spPr bwMode="auto">
            <a:xfrm>
              <a:off x="2816" y="2488"/>
              <a:ext cx="13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1600" b="1">
                  <a:latin typeface="Arial Unicode MS" pitchFamily="34" charset="-128"/>
                </a:rPr>
                <a:t>pore</a:t>
              </a:r>
            </a:p>
          </p:txBody>
        </p:sp>
      </p:grpSp>
      <p:sp>
        <p:nvSpPr>
          <p:cNvPr id="335904" name="AutoShape 32"/>
          <p:cNvSpPr>
            <a:spLocks noChangeArrowheads="1"/>
          </p:cNvSpPr>
          <p:nvPr/>
        </p:nvSpPr>
        <p:spPr bwMode="auto">
          <a:xfrm>
            <a:off x="0" y="3416300"/>
            <a:ext cx="1879600" cy="153670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05" name="Oval 33"/>
          <p:cNvSpPr>
            <a:spLocks noChangeArrowheads="1"/>
          </p:cNvSpPr>
          <p:nvPr/>
        </p:nvSpPr>
        <p:spPr bwMode="auto">
          <a:xfrm>
            <a:off x="3441700" y="5867400"/>
            <a:ext cx="1270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07" name="Oval 35"/>
          <p:cNvSpPr>
            <a:spLocks noChangeArrowheads="1"/>
          </p:cNvSpPr>
          <p:nvPr/>
        </p:nvSpPr>
        <p:spPr bwMode="auto">
          <a:xfrm>
            <a:off x="2692400" y="58293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12" name="Oval 40"/>
          <p:cNvSpPr>
            <a:spLocks noChangeArrowheads="1"/>
          </p:cNvSpPr>
          <p:nvPr/>
        </p:nvSpPr>
        <p:spPr bwMode="auto">
          <a:xfrm>
            <a:off x="6731000" y="3835400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08" name="Oval 36"/>
          <p:cNvSpPr>
            <a:spLocks noChangeArrowheads="1"/>
          </p:cNvSpPr>
          <p:nvPr/>
        </p:nvSpPr>
        <p:spPr bwMode="auto">
          <a:xfrm>
            <a:off x="5118100" y="59182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40" name="Oval 68"/>
          <p:cNvSpPr>
            <a:spLocks noChangeArrowheads="1"/>
          </p:cNvSpPr>
          <p:nvPr/>
        </p:nvSpPr>
        <p:spPr bwMode="auto">
          <a:xfrm>
            <a:off x="6718300" y="38354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C 0.01563 0.00116 0.04202 0.00833 0.05556 -0.0037 C 0.06129 -0.02662 0.05573 -0.03634 0.05139 -0.0537 C 0.05816 -0.05972 0.05869 -0.05625 0.0625 -0.06667 C 0.06094 -0.07083 0.06059 -0.07592 0.05834 -0.07963 C 0.05556 -0.08403 0.05157 -0.0868 0.04862 -0.09074 C 0.04948 -0.09259 0.05018 -0.09467 0.05139 -0.0963 C 0.05261 -0.09792 0.05487 -0.09792 0.05556 -0.1 C 0.0573 -0.10579 0.04809 -0.10903 0.04584 -0.11111 C 0.04497 -0.11296 0.04428 -0.11505 0.04306 -0.11667 C 0.04184 -0.11829 0.03994 -0.11852 0.03889 -0.12037 C 0.03664 -0.12407 0.03629 -0.12917 0.03473 -0.13333 C 0.03542 -0.15602 0.04254 -0.21412 0.03195 -0.23518 C 0.03872 -0.27153 0.03125 -0.24167 0.1 -0.24074 C 0.17969 -0.23981 0.25921 -0.23958 0.33889 -0.23889 C 0.33976 -0.23518 0.34167 -0.23171 0.34167 -0.22778 C 0.3408 -0.05625 0.33889 0.05394 0.33889 0.22037 " pathEditMode="relative" ptsTypes="ffffffffffffffffA">
                                      <p:cBhvr>
                                        <p:cTn id="6" dur="5000" fill="hold"/>
                                        <p:tgtEl>
                                          <p:spTgt spid="3359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2.22222E-6 C -0.00782 -0.00254 -0.00626 -0.00555 -0.01251 -0.01111 C -0.01563 -0.01736 -0.0191 -0.01898 -0.02084 -0.02592 C -0.01893 -0.06736 -0.02084 -0.04444 -0.01529 -0.06666 C -0.0165 -0.07662 -0.01876 -0.08171 -0.01112 -0.08518 C -0.00487 -0.10185 -0.01581 -0.10509 -0.00279 -0.11666 C -0.00226 -0.11967 -0.00279 -0.12338 -0.0014 -0.12592 C -0.00053 -0.12754 0.00173 -0.12639 0.00277 -0.12777 C 0.00381 -0.12916 0.00364 -0.13148 0.00416 -0.13333 C 0.00468 -0.16782 0.00468 -0.20254 0.00555 -0.23703 C 0.0059 -0.24791 0.00954 -0.23726 0.00416 -0.24814 C -0.00088 -0.24745 -0.00608 -0.24768 -0.01112 -0.24629 C -0.01702 -0.24467 -0.02258 -0.23773 -0.02917 -0.23703 C -0.0389 -0.23588 -0.04862 -0.23588 -0.05834 -0.23518 C -0.05973 -0.23449 -0.06147 -0.23472 -0.06251 -0.23333 C -0.06494 -0.23009 -0.06806 -0.22222 -0.06806 -0.22222 C -0.09341 -0.0875 -0.07084 0.05556 -0.07084 0.19445 " pathEditMode="relative" ptsTypes="ffffffffffffffffA">
                                      <p:cBhvr>
                                        <p:cTn id="8" dur="5000" fill="hold"/>
                                        <p:tgtEl>
                                          <p:spTgt spid="335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C -0.01059 0.00533 -0.02239 0.00579 -0.02847 -0.00648 C -0.02361 -0.02569 -0.03333 0.00741 -0.00347 -0.01388 C -0.00052 -0.01597 -0.00468 -0.02291 -0.00625 -0.02685 C -0.0092 -0.03472 -0.01632 -0.04143 -0.02014 -0.04907 C -0.01961 -0.05717 -0.01875 -0.06504 -0.01875 -0.07314 C -0.01875 -0.08449 -0.02274 -0.0912 -0.01319 -0.09537 C -0.01319 -0.09537 -0.00156 -0.09444 -0.00347 -0.08796 C -0.00416 -0.08541 -0.00711 -0.08541 -0.00902 -0.08425 C -0.01857 -0.09699 -0.01597 -0.11365 -0.01319 -0.1324 C -0.01302 -0.1331 -0.00642 -0.13518 -0.00347 -0.13611 C -0.0026 -0.13796 -0.00139 -0.13958 -0.00069 -0.14166 C 0.00052 -0.14513 0.00209 -0.15277 0.00209 -0.15277 C 0.00313 -0.17708 -0.00104 -0.2456 0.00903 -0.25463 C 0.01511 -0.26666 0.01841 -0.25879 0.0257 -0.25463 C 0.0283 -0.253 0.03403 -0.25092 0.03403 -0.25092 C 0.0691 -0.25231 0.07414 -0.25162 0.09931 -0.25833 C 0.12153 -0.25717 0.13108 -0.26018 0.14792 -0.25277 C 0.15747 -0.26134 0.15313 -0.25879 0.16042 -0.26203 C 0.24063 -0.24861 0.18594 -0.06527 0.17153 0.03056 C 0.17292 0.16644 0.17292 0.1169 0.17292 0.17871 " pathEditMode="relative" ptsTypes="ffffffffffffffffffffA">
                                      <p:cBhvr>
                                        <p:cTn id="10" dur="5000" fill="hold"/>
                                        <p:tgtEl>
                                          <p:spTgt spid="335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335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335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35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35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3 C 0.00886 -0.00625 0.01025 -0.0044 0.02153 -0.00278 C 0.02431 0.00857 0.01754 0.00671 0.01042 0.00833 C 0.00539 0.01273 0.00573 0.0169 0.0007 0.0213 C -0.0026 0.02778 -0.00486 0.03171 -0.01041 0.03426 C -0.01093 0.03611 -0.01093 0.0382 -0.0118 0.03982 C -0.01284 0.04167 -0.01545 0.04144 -0.01597 0.04352 C -0.0177 0.05139 -0.01076 0.0625 -0.00902 0.06945 C -0.0085 0.08056 -0.00937 0.0919 -0.00764 0.10278 C -0.00729 0.10463 -0.00468 0.10347 -0.00347 0.10463 C -0.00208 0.10602 -0.00156 0.10833 -0.00069 0.11019 C 0.00174 0.11597 0.00486 0.1287 0.00486 0.1287 C 0.00539 0.14792 0.00504 0.16713 0.00625 0.18611 C 0.00643 0.19005 0.00903 0.19722 0.00903 0.19722 C 0.00851 0.21273 0.00625 0.22801 0.00625 0.24352 C 0.00625 0.25162 0.00677 0.25972 0.00764 0.26759 C 0.00816 0.27153 0.01042 0.2787 0.01042 0.2787 C 0.01094 0.28681 0.01094 0.29491 0.01181 0.30278 C 0.01233 0.30787 0.01459 0.31759 0.01459 0.31759 C 0.01355 0.34352 0.01598 0.34722 0.00764 0.36389 C 0.00712 0.37315 0.0073 0.38241 0.00625 0.39167 C 0.00591 0.3956 0.00348 0.40278 0.00348 0.40278 C 0.00469 0.41968 0.00834 0.43449 0.01042 0.45093 C 0.01094 0.45949 0.01094 0.46829 0.01181 0.47685 C 0.01511 0.50833 0.01459 0.47963 0.01459 0.49907 " pathEditMode="relative" ptsTypes="ffffffffffffffffffffffffA">
                                      <p:cBhvr>
                                        <p:cTn id="17" dur="2000" fill="hold"/>
                                        <p:tgtEl>
                                          <p:spTgt spid="335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04" grpId="0" animBg="1"/>
      <p:bldP spid="335905" grpId="0" animBg="1"/>
      <p:bldP spid="335907" grpId="0" animBg="1"/>
      <p:bldP spid="335908" grpId="0" animBg="1"/>
      <p:bldP spid="3359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pic>
        <p:nvPicPr>
          <p:cNvPr id="336902" name="Picture 6" descr="KidneyIMG_26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0" y="1706563"/>
            <a:ext cx="3378200" cy="450373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www.juniorscience.ie</a:t>
            </a: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1800" dirty="0"/>
              <a:t/>
            </a:r>
            <a:br>
              <a:rPr lang="en-IE" sz="1800" dirty="0"/>
            </a:br>
            <a:endParaRPr lang="en-IE" sz="1800" dirty="0"/>
          </a:p>
        </p:txBody>
      </p:sp>
      <p:pic>
        <p:nvPicPr>
          <p:cNvPr id="372739" name="Picture 3" descr="KidneyIMG_26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668463"/>
            <a:ext cx="2473325" cy="3297237"/>
          </a:xfrm>
          <a:prstGeom prst="rect">
            <a:avLst/>
          </a:prstGeom>
          <a:noFill/>
        </p:spPr>
      </p:pic>
      <p:sp>
        <p:nvSpPr>
          <p:cNvPr id="372741" name="Oval 5"/>
          <p:cNvSpPr>
            <a:spLocks noChangeArrowheads="1"/>
          </p:cNvSpPr>
          <p:nvPr/>
        </p:nvSpPr>
        <p:spPr bwMode="auto">
          <a:xfrm>
            <a:off x="1447800" y="1701800"/>
            <a:ext cx="1397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42" name="Oval 6"/>
          <p:cNvSpPr>
            <a:spLocks noChangeArrowheads="1"/>
          </p:cNvSpPr>
          <p:nvPr/>
        </p:nvSpPr>
        <p:spPr bwMode="auto">
          <a:xfrm>
            <a:off x="1447800" y="2032000"/>
            <a:ext cx="139700" cy="114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43" name="Oval 7"/>
          <p:cNvSpPr>
            <a:spLocks noChangeArrowheads="1"/>
          </p:cNvSpPr>
          <p:nvPr/>
        </p:nvSpPr>
        <p:spPr bwMode="auto">
          <a:xfrm>
            <a:off x="1460500" y="2349500"/>
            <a:ext cx="139700" cy="114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254000" y="1536700"/>
            <a:ext cx="115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IE" sz="2000">
                <a:solidFill>
                  <a:schemeClr val="bg1"/>
                </a:solidFill>
                <a:latin typeface="Arial Unicode MS" pitchFamily="34" charset="-128"/>
              </a:rPr>
              <a:t>water</a:t>
            </a:r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254000" y="1854200"/>
            <a:ext cx="115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IE" sz="2000">
                <a:solidFill>
                  <a:schemeClr val="bg1"/>
                </a:solidFill>
                <a:latin typeface="Arial Unicode MS" pitchFamily="34" charset="-128"/>
              </a:rPr>
              <a:t>salt</a:t>
            </a:r>
          </a:p>
        </p:txBody>
      </p:sp>
      <p:sp>
        <p:nvSpPr>
          <p:cNvPr id="372746" name="Text Box 10"/>
          <p:cNvSpPr txBox="1">
            <a:spLocks noChangeArrowheads="1"/>
          </p:cNvSpPr>
          <p:nvPr/>
        </p:nvSpPr>
        <p:spPr bwMode="auto">
          <a:xfrm>
            <a:off x="254000" y="2171700"/>
            <a:ext cx="115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IE" sz="2000">
                <a:solidFill>
                  <a:schemeClr val="bg1"/>
                </a:solidFill>
                <a:latin typeface="Arial Unicode MS" pitchFamily="34" charset="-128"/>
              </a:rPr>
              <a:t>urea</a:t>
            </a:r>
          </a:p>
        </p:txBody>
      </p:sp>
      <p:sp>
        <p:nvSpPr>
          <p:cNvPr id="372748" name="Oval 12"/>
          <p:cNvSpPr>
            <a:spLocks noChangeArrowheads="1"/>
          </p:cNvSpPr>
          <p:nvPr/>
        </p:nvSpPr>
        <p:spPr bwMode="auto">
          <a:xfrm>
            <a:off x="1435100" y="2019300"/>
            <a:ext cx="139700" cy="114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51" name="Oval 15"/>
          <p:cNvSpPr>
            <a:spLocks noChangeArrowheads="1"/>
          </p:cNvSpPr>
          <p:nvPr/>
        </p:nvSpPr>
        <p:spPr bwMode="auto">
          <a:xfrm>
            <a:off x="1447800" y="2324100"/>
            <a:ext cx="139700" cy="1397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54" name="Oval 18"/>
          <p:cNvSpPr>
            <a:spLocks noChangeArrowheads="1"/>
          </p:cNvSpPr>
          <p:nvPr/>
        </p:nvSpPr>
        <p:spPr bwMode="auto">
          <a:xfrm>
            <a:off x="1435100" y="2019300"/>
            <a:ext cx="152400" cy="127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55" name="Oval 19"/>
          <p:cNvSpPr>
            <a:spLocks noChangeArrowheads="1"/>
          </p:cNvSpPr>
          <p:nvPr/>
        </p:nvSpPr>
        <p:spPr bwMode="auto">
          <a:xfrm>
            <a:off x="1447800" y="1689100"/>
            <a:ext cx="152400" cy="127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35000" y="1727200"/>
            <a:ext cx="8509000" cy="4283075"/>
            <a:chOff x="400" y="1088"/>
            <a:chExt cx="5360" cy="2698"/>
          </a:xfrm>
        </p:grpSpPr>
        <p:sp>
          <p:nvSpPr>
            <p:cNvPr id="372756" name="Text Box 20"/>
            <p:cNvSpPr txBox="1">
              <a:spLocks noChangeArrowheads="1"/>
            </p:cNvSpPr>
            <p:nvPr/>
          </p:nvSpPr>
          <p:spPr bwMode="auto">
            <a:xfrm>
              <a:off x="400" y="1840"/>
              <a:ext cx="17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1 </a:t>
              </a:r>
              <a:b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</a:b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blood containing water, salts and urea enters the kidney</a:t>
              </a:r>
            </a:p>
          </p:txBody>
        </p:sp>
        <p:sp>
          <p:nvSpPr>
            <p:cNvPr id="372757" name="Text Box 21"/>
            <p:cNvSpPr txBox="1">
              <a:spLocks noChangeArrowheads="1"/>
            </p:cNvSpPr>
            <p:nvPr/>
          </p:nvSpPr>
          <p:spPr bwMode="auto">
            <a:xfrm>
              <a:off x="3688" y="1088"/>
              <a:ext cx="207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2 </a:t>
              </a:r>
              <a:b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</a:b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urea, some salts and water are removed from bloodstream by kidney and form urine</a:t>
              </a:r>
            </a:p>
          </p:txBody>
        </p:sp>
        <p:sp>
          <p:nvSpPr>
            <p:cNvPr id="372758" name="Text Box 22"/>
            <p:cNvSpPr txBox="1">
              <a:spLocks noChangeArrowheads="1"/>
            </p:cNvSpPr>
            <p:nvPr/>
          </p:nvSpPr>
          <p:spPr bwMode="auto">
            <a:xfrm>
              <a:off x="2760" y="3152"/>
              <a:ext cx="190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3 </a:t>
              </a:r>
              <a:b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</a:br>
              <a:r>
                <a:rPr lang="en-IE" sz="2000">
                  <a:solidFill>
                    <a:schemeClr val="bg1"/>
                  </a:solidFill>
                  <a:latin typeface="Arial Unicode MS" pitchFamily="34" charset="-128"/>
                </a:rPr>
                <a:t>the urine leaves the kidney in the ureter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4.07407E-6 C 0.00399 0.00787 0.00521 0.00856 0.01111 0.01296 C 0.0158 0.01643 0.02239 0.02546 0.02778 0.02778 C 0.03924 0.03287 0.03316 0.03102 0.04583 0.03333 C 0.05833 0.03889 0.06823 0.03935 0.08194 0.04074 C 0.09549 0.04375 0.10347 0.05023 0.11528 0.05926 C 0.12257 0.06481 0.12135 0.06782 0.13055 0.07037 C 0.13542 0.07361 0.13924 0.07916 0.14444 0.08148 C 0.14983 0.08379 0.15746 0.08541 0.1625 0.08889 C 0.1684 0.09282 0.17361 0.09699 0.17917 0.10185 C 0.18767 0.10949 0.2033 0.11018 0.2125 0.11111 C 0.21805 0.11365 0.22361 0.11597 0.22917 0.11852 C 0.23073 0.11921 0.23177 0.12153 0.23333 0.12222 C 0.24167 0.12639 0.25121 0.12639 0.25972 0.12963 C 0.26858 0.1331 0.27014 0.13518 0.28055 0.13703 C 0.28802 0.14028 0.29531 0.13773 0.30278 0.13518 C 0.30937 0.12639 0.31493 0.12245 0.32361 0.11852 C 0.32361 0.11852 0.33125 0.11319 0.33194 0.11296 C 0.37049 0.11551 0.35486 0.10509 0.36528 0.12592 C 0.36441 0.14815 0.36753 0.16227 0.35417 0.17407 C 0.35052 0.18148 0.34809 0.18125 0.34167 0.18333 C 0.33698 0.1875 0.33333 0.18889 0.32778 0.19074 C 0.32083 0.19004 0.31371 0.19097 0.30694 0.18889 C 0.30347 0.18773 0.30174 0.18194 0.29861 0.17963 C 0.29132 0.17407 0.28246 0.16528 0.27361 0.16481 C 0.2533 0.16365 0.23281 0.16365 0.2125 0.16296 C 0.20399 0.15532 0.21337 0.16273 0.20139 0.1574 C 0.19705 0.15555 0.19062 0.14907 0.1875 0.14629 C 0.1809 0.14028 0.17031 0.14051 0.1625 0.13703 C 0.1559 0.12824 0.14618 0.12615 0.1375 0.12222 C 0.13281 0.12014 0.12812 0.11412 0.12361 0.11111 C 0.11805 0.1074 0.11128 0.10347 0.10555 0.1 C 0.10121 0.09745 0.09305 0.09629 0.08889 0.09259 C 0.07396 0.0794 0.09653 0.1 0.08055 0.08333 C 0.07239 0.075 0.07309 0.07639 0.06389 0.07222 C 0.05937 0.07014 0.05937 0.06643 0.05555 0.06296 C 0.05156 0.05949 0.04583 0.05717 0.04167 0.0537 C 0.03889 0.05139 0.03646 0.04768 0.03333 0.04629 C 0.02344 0.0419 0.02743 0.04467 0.02083 0.03889 C 0.01753 0.0324 0.01319 0.03009 0.00972 0.02407 C 0.00764 0.0206 0.00521 0.01713 0.00417 0.01296 C 0.00121 0.00092 0.00347 0.00463 3.33333E-6 4.07407E-6 Z " pathEditMode="relative" ptsTypes="ffffffffffffffffffffffffffffffffffffffffff">
                                      <p:cBhvr>
                                        <p:cTn id="6" dur="50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07407E-6 C 0.01944 0.0007 0.03889 0.0007 0.05833 0.00186 C 0.06389 0.00209 0.07778 0.01343 0.08333 0.01482 C 0.08924 0.01621 0.09531 0.01598 0.10139 0.01667 C 0.10278 0.01852 0.10399 0.02084 0.10555 0.02223 C 0.10677 0.02338 0.10851 0.02292 0.10972 0.02408 C 0.11285 0.02732 0.11528 0.03149 0.11805 0.03519 C 0.1191 0.03658 0.12101 0.03611 0.12222 0.03704 C 0.12517 0.03912 0.12778 0.0419 0.13055 0.04445 C 0.13212 0.04584 0.13437 0.04537 0.13611 0.0463 C 0.13802 0.04723 0.13976 0.04908 0.14167 0.05 C 0.14444 0.05139 0.15 0.05371 0.15 0.05371 C 0.15087 0.05556 0.15121 0.05834 0.15278 0.05926 C 0.15434 0.06019 0.16788 0.06389 0.17083 0.06482 C 0.19114 0.08287 0.21805 0.07986 0.24167 0.08149 C 0.24392 0.08264 0.24635 0.0838 0.24861 0.08519 C 0.25017 0.08611 0.25121 0.08797 0.25278 0.08889 C 0.26163 0.09422 0.25955 0.09144 0.26805 0.09445 C 0.27552 0.09723 0.28264 0.10116 0.29028 0.10371 C 0.29948 0.10301 0.30885 0.10324 0.31805 0.10186 C 0.32101 0.10139 0.32361 0.09931 0.32639 0.09815 C 0.32951 0.09676 0.33472 0.09074 0.33472 0.09074 C 0.34028 0.09144 0.34601 0.09051 0.35139 0.0926 C 0.35208 0.09283 0.35347 0.10232 0.35417 0.10556 C 0.35503 0.10926 0.35694 0.11667 0.35694 0.11667 C 0.35521 0.15024 0.35972 0.13704 0.34722 0.14815 C 0.32917 0.14746 0.31111 0.14746 0.29305 0.1463 C 0.28785 0.14607 0.27778 0.14074 0.27778 0.14074 C 0.26875 0.14236 0.26163 0.14329 0.25417 0.15 C 0.2434 0.17176 0.25035 0.18843 0.25139 0.22037 C 0.25191 0.23774 0.24965 0.26644 0.2625 0.27778 C 0.2651 0.28311 0.26736 0.28889 0.26944 0.29445 C 0.27239 0.30255 0.27257 0.31065 0.27639 0.31852 C 0.27951 0.33959 0.27587 0.33264 0.28333 0.3426 C 0.28871 0.36412 0.28437 0.34491 0.28611 0.39815 C 0.2868 0.42153 0.28889 0.44074 0.29305 0.46297 C 0.29358 0.48588 0.28871 0.5257 0.30139 0.54815 C 0.30243 0.59422 0.3033 0.64098 0.30555 0.68704 C 0.30573 0.69051 0.30764 0.70926 0.31111 0.70926 " pathEditMode="relative" ptsTypes="ffffffffffffffffffffffffffffffffffffffA">
                                      <p:cBhvr>
                                        <p:cTn id="8" dur="50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44444E-6 3.7037E-7 C 0.01614 0.00069 0.03246 0.00069 0.04861 0.00185 C 0.05382 0.00231 0.05885 0.00578 0.06389 0.0074 C 0.07934 0.0125 0.09305 0.02199 0.10833 0.02777 C 0.13975 0.02592 0.1526 0.0243 0.18472 0.02592 C 0.19791 0.03171 0.20746 0.03379 0.22222 0.03518 C 0.22586 0.03634 0.23021 0.03611 0.23333 0.03888 C 0.23472 0.04004 0.23593 0.04189 0.2375 0.04259 C 0.24027 0.04398 0.25243 0.04583 0.25416 0.04629 C 0.25885 0.04745 0.26319 0.05162 0.26805 0.05185 C 0.27725 0.05254 0.28663 0.053 0.29583 0.0537 C 0.31059 0.05856 0.32083 0.05995 0.3375 0.06111 C 0.3434 0.08495 0.29444 0.07777 0.29444 0.07777 C 0.28455 0.08101 0.27725 0.08472 0.26805 0.09074 C 0.26302 0.09421 0.25972 0.0993 0.25416 0.10185 C 0.24097 0.11944 0.24548 0.103 0.24722 0.14629 C 0.24809 0.16574 0.2493 0.17986 0.25139 0.19814 C 0.25208 0.20416 0.25277 0.21666 0.25555 0.22222 C 0.25833 0.22777 0.26198 0.23263 0.26389 0.23888 C 0.26701 0.24907 0.26771 0.25949 0.27222 0.26851 C 0.27361 0.28819 0.27309 0.29953 0.28472 0.31111 C 0.28541 0.33842 0.28611 0.38032 0.28889 0.40925 C 0.28975 0.41828 0.29583 0.43263 0.29722 0.44444 C 0.29774 0.46296 0.29687 0.48171 0.29861 0.5 C 0.29878 0.50254 0.30173 0.50347 0.30277 0.50555 C 0.30364 0.50717 0.30364 0.50925 0.30416 0.51111 C 0.30607 0.52939 0.30677 0.52986 0.30416 0.5537 C 0.3033 0.56064 0.29878 0.57152 0.29722 0.57963 C 0.30104 0.59467 0.29826 0.58217 0.3 0.61481 C 0.30139 0.64027 0.30277 0.66527 0.30277 0.69074 " pathEditMode="relative" ptsTypes="fffffffffffffffffffffffffffffA">
                                      <p:cBhvr>
                                        <p:cTn id="10" dur="50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07407E-6 C 0.01944 0.0007 0.03889 0.0007 0.05833 0.00186 C 0.06389 0.00209 0.07778 0.01343 0.08333 0.01482 C 0.08924 0.01621 0.09531 0.01598 0.10139 0.01667 C 0.10278 0.01852 0.10399 0.02084 0.10555 0.02223 C 0.10677 0.02338 0.10851 0.02292 0.10972 0.02408 C 0.11285 0.02732 0.11528 0.03149 0.11805 0.03519 C 0.1191 0.03658 0.12101 0.03611 0.12222 0.03704 C 0.12517 0.03912 0.12778 0.0419 0.13055 0.04445 C 0.13212 0.04584 0.13437 0.04537 0.13611 0.0463 C 0.13802 0.04723 0.13976 0.04908 0.14167 0.05 C 0.14444 0.05139 0.15 0.05371 0.15 0.05371 C 0.15087 0.05556 0.15121 0.05834 0.15278 0.05926 C 0.15434 0.06019 0.16788 0.06389 0.17083 0.06482 C 0.19114 0.08287 0.21805 0.07986 0.24167 0.08149 C 0.24392 0.08264 0.24635 0.0838 0.24861 0.08519 C 0.25017 0.08611 0.25121 0.08797 0.25278 0.08889 C 0.26163 0.09422 0.25955 0.09144 0.26805 0.09445 C 0.27552 0.09723 0.28264 0.10116 0.29028 0.10371 C 0.29948 0.10301 0.30885 0.10324 0.31805 0.10186 C 0.32101 0.10139 0.32361 0.09931 0.32639 0.09815 C 0.32951 0.09676 0.33472 0.09074 0.33472 0.09074 C 0.34028 0.09144 0.34601 0.09051 0.35139 0.0926 C 0.35208 0.09283 0.35347 0.10232 0.35417 0.10556 C 0.35503 0.10926 0.35694 0.11667 0.35694 0.11667 C 0.35521 0.15024 0.35972 0.13704 0.34722 0.14815 C 0.32917 0.14746 0.31111 0.14746 0.29305 0.1463 C 0.28785 0.14607 0.27778 0.14074 0.27778 0.14074 C 0.26875 0.14236 0.26163 0.14329 0.25417 0.15 C 0.2434 0.17176 0.25035 0.18843 0.25139 0.22037 C 0.25191 0.23774 0.24965 0.26644 0.2625 0.27778 C 0.2651 0.28311 0.26736 0.28889 0.26944 0.29445 C 0.27239 0.30255 0.27257 0.31065 0.27639 0.31852 C 0.27951 0.33959 0.27587 0.33264 0.28333 0.3426 C 0.28871 0.36412 0.28437 0.34491 0.28611 0.39815 C 0.2868 0.42153 0.28889 0.44074 0.29305 0.46297 C 0.29358 0.48588 0.28871 0.5257 0.30139 0.54815 C 0.30243 0.59422 0.3033 0.64098 0.30555 0.68704 C 0.30573 0.69051 0.30764 0.70926 0.31111 0.70926 " pathEditMode="relative" ptsTypes="ffffffffffffffffffffffffffffffffffffffA">
                                      <p:cBhvr>
                                        <p:cTn id="12" dur="50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1.48148E-6 C 0.01128 0.00301 0.02083 0.01111 0.03194 0.01481 C 0.03698 0.01412 0.04236 0.01505 0.04722 0.01296 C 0.04878 0.01227 0.04878 0.0088 0.05 0.00741 C 0.05243 0.0044 0.05833 -1.48148E-6 0.05833 -1.48148E-6 C 0.06701 0.00185 0.07361 0.00648 0.08194 0.00926 C 0.08733 0.01458 0.09097 0.01574 0.09722 0.01852 C 0.10382 0.03171 0.0967 0.0206 0.11806 0.02593 C 0.1217 0.02685 0.12726 0.03287 0.13056 0.03518 C 0.13767 0.03981 0.14583 0.04444 0.15278 0.05 C 0.15729 0.0537 0.16007 0.0581 0.16528 0.05926 C 0.16944 0.06018 0.17361 0.06042 0.17778 0.06111 C 0.18663 0.06412 0.18542 0.06528 0.19306 0.07037 C 0.19965 0.07477 0.20677 0.07593 0.21389 0.07778 C 0.2158 0.07824 0.22153 0.08032 0.22361 0.08148 C 0.22743 0.0838 0.23472 0.08889 0.23472 0.08889 C 0.25642 0.08819 0.2783 0.08866 0.3 0.08704 C 0.30295 0.0868 0.31372 0.08079 0.31667 0.07963 C 0.31944 0.0787 0.325 0.07593 0.325 0.07593 C 0.3342 0.07662 0.34392 0.0743 0.35278 0.07778 C 0.35608 0.07917 0.36111 0.09444 0.3625 0.1 C 0.36198 0.10995 0.36302 0.12014 0.36111 0.12963 C 0.35955 0.13773 0.33802 0.14028 0.33472 0.14074 C 0.32691 0.14005 0.31875 0.1412 0.31111 0.13889 C 0.30781 0.13796 0.30556 0.13403 0.30278 0.13148 C 0.2974 0.12662 0.28681 0.12245 0.28056 0.12037 C 0.26354 0.11481 0.24705 0.10972 0.23056 0.10185 C 0.22326 0.09838 0.21736 0.09329 0.20972 0.09074 C 0.20556 0.08935 0.18368 0.08727 0.18194 0.08704 C 0.17361 0.08148 0.16441 0.07569 0.15694 0.06852 C 0.15295 0.06481 0.1533 0.06157 0.14861 0.05926 C 0.13854 0.05417 0.12708 0.05116 0.11667 0.04815 C 0.10747 0.04005 0.11406 0.04537 0.09583 0.03518 C 0.09375 0.03403 0.09236 0.03102 0.09028 0.02963 C 0.08142 0.02384 0.06944 0.02176 0.05972 0.01852 C 0.05087 0.01065 0.04201 0.00903 0.03194 0.00555 C 0.02743 -0.00046 0.02153 -0.00463 0.01528 -0.00741 C 3.33333E-6 -0.00532 0.00278 -0.01134 3.33333E-6 -1.48148E-6 Z " pathEditMode="relative" ptsTypes="ffffffffffffffffffffffffffffffffffffff">
                                      <p:cBhvr>
                                        <p:cTn id="14" dur="50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 animBg="1"/>
      <p:bldP spid="372742" grpId="0" animBg="1"/>
      <p:bldP spid="372743" grpId="0" animBg="1"/>
      <p:bldP spid="372748" grpId="0" animBg="1"/>
      <p:bldP spid="3727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231</Words>
  <Application>Microsoft Office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understand the structure and function of the urinary system:  bladder, renal artery, renal vein, ureter, urethra and kidney</vt:lpstr>
      <vt:lpstr>function of the urinary system:  bladder, renal artery, renal vein, ureter, urethra and kidney</vt:lpstr>
      <vt:lpstr>The products of excretion: CO2, water and urea</vt:lpstr>
      <vt:lpstr>Slide 5</vt:lpstr>
      <vt:lpstr>Slide 6</vt:lpstr>
      <vt:lpstr>OB22  understand the function of the skin in the excretion of  waste products made in the body</vt:lpstr>
      <vt:lpstr>Slide 8</vt:lpstr>
      <vt:lpstr> </vt:lpstr>
      <vt:lpstr>OB23  urine is stored in the bladder before being released from the body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Gammell</dc:creator>
  <cp:lastModifiedBy>Angela Gammell</cp:lastModifiedBy>
  <cp:revision>1</cp:revision>
  <dcterms:created xsi:type="dcterms:W3CDTF">2012-12-11T01:11:06Z</dcterms:created>
  <dcterms:modified xsi:type="dcterms:W3CDTF">2012-12-11T01:14:00Z</dcterms:modified>
</cp:coreProperties>
</file>