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2" y="3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131099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252623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94957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420586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206331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351330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121337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394870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17114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331461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FC105-31BD-471B-9E4E-A6CC9AE1056B}" type="datetimeFigureOut">
              <a:rPr lang="en-IE" smtClean="0"/>
              <a:pPr/>
              <a:t>23/09/2012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11655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FC105-31BD-471B-9E4E-A6CC9AE1056B}" type="datetimeFigureOut">
              <a:rPr lang="en-IE" smtClean="0"/>
              <a:pPr/>
              <a:t>23/09/2012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29D1F-8841-4616-8BDB-A92352FA1EC6}" type="slidenum">
              <a:rPr lang="en-IE" smtClean="0"/>
              <a:pPr/>
              <a:t>‹#›</a:t>
            </a:fld>
            <a:endParaRPr lang="en-IE"/>
          </a:p>
        </p:txBody>
      </p:sp>
    </p:spTree>
    <p:extLst>
      <p:ext uri="{BB962C8B-B14F-4D97-AF65-F5344CB8AC3E}">
        <p14:creationId xmlns:p14="http://schemas.microsoft.com/office/powerpoint/2010/main" xmlns="" val="72383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1.gif"/><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_interior.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75" y="4697760"/>
            <a:ext cx="2929138"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557808" y="49671"/>
            <a:ext cx="8229600" cy="606475"/>
          </a:xfrm>
        </p:spPr>
        <p:txBody>
          <a:bodyPr>
            <a:normAutofit/>
          </a:bodyPr>
          <a:lstStyle/>
          <a:p>
            <a:r>
              <a:rPr lang="en-IE" sz="2400" b="1" dirty="0" smtClean="0"/>
              <a:t>3.2.2 The Circulatory System</a:t>
            </a:r>
            <a:endParaRPr lang="en-IE" sz="2400" b="1" dirty="0"/>
          </a:p>
        </p:txBody>
      </p:sp>
      <p:sp>
        <p:nvSpPr>
          <p:cNvPr id="7" name="Text Placeholder 6"/>
          <p:cNvSpPr>
            <a:spLocks noGrp="1"/>
          </p:cNvSpPr>
          <p:nvPr>
            <p:ph type="body" idx="1"/>
          </p:nvPr>
        </p:nvSpPr>
        <p:spPr>
          <a:xfrm>
            <a:off x="539552" y="455230"/>
            <a:ext cx="2170584" cy="639762"/>
          </a:xfrm>
        </p:spPr>
        <p:txBody>
          <a:bodyPr/>
          <a:lstStyle/>
          <a:p>
            <a:r>
              <a:rPr lang="en-IE" dirty="0" smtClean="0"/>
              <a:t>Heart</a:t>
            </a:r>
            <a:endParaRPr lang="en-IE" dirty="0"/>
          </a:p>
        </p:txBody>
      </p:sp>
      <p:sp>
        <p:nvSpPr>
          <p:cNvPr id="5" name="Content Placeholder 4"/>
          <p:cNvSpPr>
            <a:spLocks noGrp="1"/>
          </p:cNvSpPr>
          <p:nvPr>
            <p:ph sz="half" idx="2"/>
          </p:nvPr>
        </p:nvSpPr>
        <p:spPr>
          <a:xfrm>
            <a:off x="207308" y="1145668"/>
            <a:ext cx="2540471" cy="3600400"/>
          </a:xfrm>
          <a:ln w="38100">
            <a:solidFill>
              <a:srgbClr val="FF0000"/>
            </a:solidFill>
          </a:ln>
        </p:spPr>
        <p:txBody>
          <a:bodyPr>
            <a:normAutofit fontScale="62500" lnSpcReduction="20000"/>
          </a:bodyPr>
          <a:lstStyle/>
          <a:p>
            <a:pPr marL="0" indent="0">
              <a:buNone/>
            </a:pPr>
            <a:r>
              <a:rPr lang="en-IE" sz="1600" b="1" dirty="0"/>
              <a:t>Heart: </a:t>
            </a:r>
            <a:r>
              <a:rPr lang="en-IE" sz="1600" dirty="0"/>
              <a:t>A </a:t>
            </a:r>
            <a:r>
              <a:rPr lang="en-IE" sz="1600" dirty="0" smtClean="0"/>
              <a:t>muscular </a:t>
            </a:r>
            <a:r>
              <a:rPr lang="en-IE" sz="1600" dirty="0"/>
              <a:t>pump that moves the blood throughout the body.</a:t>
            </a:r>
          </a:p>
          <a:p>
            <a:pPr marL="0" indent="0">
              <a:buNone/>
            </a:pPr>
            <a:r>
              <a:rPr lang="en-IE" sz="1600" b="1" dirty="0"/>
              <a:t>Four chambers: </a:t>
            </a:r>
            <a:endParaRPr lang="en-IE" sz="1600" b="1" dirty="0" smtClean="0"/>
          </a:p>
          <a:p>
            <a:pPr marL="0" indent="0">
              <a:buNone/>
            </a:pPr>
            <a:r>
              <a:rPr lang="en-IE" sz="1600" dirty="0" smtClean="0"/>
              <a:t>atrium- 2 upper </a:t>
            </a:r>
            <a:r>
              <a:rPr lang="en-IE" sz="1600" dirty="0"/>
              <a:t>chambers</a:t>
            </a:r>
          </a:p>
          <a:p>
            <a:pPr marL="0" indent="0">
              <a:buNone/>
            </a:pPr>
            <a:r>
              <a:rPr lang="en-IE" sz="1600" dirty="0" smtClean="0"/>
              <a:t>ventricle- 2  </a:t>
            </a:r>
            <a:r>
              <a:rPr lang="en-IE" sz="1600" dirty="0"/>
              <a:t>lower chamber</a:t>
            </a:r>
          </a:p>
          <a:p>
            <a:pPr marL="0" indent="0">
              <a:buNone/>
            </a:pPr>
            <a:r>
              <a:rPr lang="en-IE" sz="1600" b="1" dirty="0" smtClean="0"/>
              <a:t>Valves: </a:t>
            </a:r>
            <a:r>
              <a:rPr lang="en-IE" sz="1600" dirty="0" smtClean="0"/>
              <a:t>Prevent the backflow of blood from the ventricles into the atria</a:t>
            </a:r>
          </a:p>
          <a:p>
            <a:pPr marL="0" indent="0">
              <a:buNone/>
            </a:pPr>
            <a:r>
              <a:rPr lang="en-IE" sz="1600" dirty="0" smtClean="0"/>
              <a:t>Bicuspid valve: tricuspid Valve</a:t>
            </a:r>
          </a:p>
          <a:p>
            <a:pPr marL="0" indent="0">
              <a:buNone/>
            </a:pPr>
            <a:r>
              <a:rPr lang="en-IE" sz="1600" dirty="0"/>
              <a:t>Each ventricle also has a </a:t>
            </a:r>
            <a:r>
              <a:rPr lang="en-IE" sz="1600" b="1" dirty="0"/>
              <a:t>SEMILUNAR VALVE </a:t>
            </a:r>
            <a:r>
              <a:rPr lang="en-IE" sz="1600" b="1" dirty="0" smtClean="0"/>
              <a:t>T</a:t>
            </a:r>
            <a:r>
              <a:rPr lang="en-IE" sz="1600" dirty="0" smtClean="0"/>
              <a:t>he </a:t>
            </a:r>
            <a:r>
              <a:rPr lang="en-IE" sz="1600" dirty="0"/>
              <a:t>blood flows through the semilunar vales on its way out of the heart. </a:t>
            </a:r>
            <a:endParaRPr lang="en-IE" sz="1600" dirty="0" smtClean="0"/>
          </a:p>
          <a:p>
            <a:pPr marL="0" indent="0">
              <a:buNone/>
            </a:pPr>
            <a:r>
              <a:rPr lang="en-IE" sz="1600" b="1" dirty="0" smtClean="0"/>
              <a:t>Septum</a:t>
            </a:r>
            <a:r>
              <a:rPr lang="en-IE" sz="1600" dirty="0" smtClean="0"/>
              <a:t>: Separates the right side of the heart from the left</a:t>
            </a:r>
          </a:p>
          <a:p>
            <a:pPr marL="0" indent="0">
              <a:buNone/>
            </a:pPr>
            <a:endParaRPr lang="en-IE" sz="1600" b="1" dirty="0"/>
          </a:p>
          <a:p>
            <a:pPr marL="0" indent="0">
              <a:buNone/>
            </a:pPr>
            <a:r>
              <a:rPr lang="en-IE" sz="1600" b="1" dirty="0" smtClean="0"/>
              <a:t>Flow of blood:</a:t>
            </a:r>
            <a:endParaRPr lang="en-IE" sz="1600" b="1" dirty="0"/>
          </a:p>
          <a:p>
            <a:pPr marL="0" indent="0">
              <a:buNone/>
            </a:pPr>
            <a:r>
              <a:rPr lang="en-IE" sz="1600" dirty="0" smtClean="0"/>
              <a:t>The </a:t>
            </a:r>
            <a:r>
              <a:rPr lang="en-IE" sz="1600" dirty="0"/>
              <a:t>right </a:t>
            </a:r>
            <a:r>
              <a:rPr lang="en-IE" sz="1600" dirty="0" smtClean="0"/>
              <a:t>atrium takes </a:t>
            </a:r>
            <a:r>
              <a:rPr lang="en-IE" sz="1600" dirty="0"/>
              <a:t>blood in from the body, through the </a:t>
            </a:r>
            <a:r>
              <a:rPr lang="en-IE" sz="1600" dirty="0" smtClean="0"/>
              <a:t>vena </a:t>
            </a:r>
            <a:r>
              <a:rPr lang="en-IE" sz="1600" dirty="0"/>
              <a:t>cava’s. It then goes </a:t>
            </a:r>
            <a:r>
              <a:rPr lang="en-IE" sz="1600" dirty="0" smtClean="0"/>
              <a:t> though the tricuspid valve into </a:t>
            </a:r>
            <a:r>
              <a:rPr lang="en-IE" sz="1600" dirty="0"/>
              <a:t>the right </a:t>
            </a:r>
            <a:r>
              <a:rPr lang="en-IE" sz="1600" dirty="0" smtClean="0"/>
              <a:t>ventricle. It goes out through the </a:t>
            </a:r>
            <a:r>
              <a:rPr lang="en-IE" sz="1600" dirty="0"/>
              <a:t>pulmonary artery to the </a:t>
            </a:r>
            <a:r>
              <a:rPr lang="en-IE" sz="1600" dirty="0" smtClean="0"/>
              <a:t>lungs.  It returns from the lungs through the pulmonary vein. It enters the </a:t>
            </a:r>
            <a:r>
              <a:rPr lang="en-IE" sz="1600" dirty="0"/>
              <a:t>left </a:t>
            </a:r>
            <a:r>
              <a:rPr lang="en-IE" sz="1600" dirty="0" smtClean="0"/>
              <a:t>atrium </a:t>
            </a:r>
            <a:r>
              <a:rPr lang="en-IE" sz="1600" dirty="0"/>
              <a:t>and then </a:t>
            </a:r>
            <a:r>
              <a:rPr lang="en-IE" sz="1600" dirty="0" smtClean="0"/>
              <a:t> goes through </a:t>
            </a:r>
            <a:r>
              <a:rPr lang="en-IE" sz="1600" dirty="0"/>
              <a:t>the bicuspid valve into the left ventricle. The left ventricle pumps the blood through the aorta to the body for the process to happen again. </a:t>
            </a:r>
          </a:p>
          <a:p>
            <a:pPr marL="0" indent="0">
              <a:buNone/>
            </a:pPr>
            <a:endParaRPr lang="en-IE" dirty="0"/>
          </a:p>
        </p:txBody>
      </p:sp>
      <p:sp>
        <p:nvSpPr>
          <p:cNvPr id="8" name="Text Placeholder 7"/>
          <p:cNvSpPr>
            <a:spLocks noGrp="1"/>
          </p:cNvSpPr>
          <p:nvPr>
            <p:ph type="body" sz="quarter" idx="3"/>
          </p:nvPr>
        </p:nvSpPr>
        <p:spPr>
          <a:xfrm>
            <a:off x="6131106" y="369975"/>
            <a:ext cx="2664296" cy="639762"/>
          </a:xfrm>
        </p:spPr>
        <p:txBody>
          <a:bodyPr>
            <a:normAutofit fontScale="92500"/>
          </a:bodyPr>
          <a:lstStyle/>
          <a:p>
            <a:r>
              <a:rPr lang="en-IE" dirty="0" smtClean="0"/>
              <a:t>Control of Heart Rate</a:t>
            </a:r>
            <a:endParaRPr lang="en-IE" dirty="0"/>
          </a:p>
        </p:txBody>
      </p:sp>
      <p:sp>
        <p:nvSpPr>
          <p:cNvPr id="6" name="Content Placeholder 5"/>
          <p:cNvSpPr>
            <a:spLocks noGrp="1"/>
          </p:cNvSpPr>
          <p:nvPr>
            <p:ph sz="quarter" idx="4"/>
          </p:nvPr>
        </p:nvSpPr>
        <p:spPr>
          <a:xfrm>
            <a:off x="6120762" y="1145668"/>
            <a:ext cx="2674640" cy="4385816"/>
          </a:xfrm>
          <a:ln w="38100">
            <a:solidFill>
              <a:srgbClr val="FF0000"/>
            </a:solidFill>
          </a:ln>
        </p:spPr>
        <p:txBody>
          <a:bodyPr>
            <a:noAutofit/>
          </a:bodyPr>
          <a:lstStyle/>
          <a:p>
            <a:pPr marL="0" indent="0">
              <a:buNone/>
            </a:pPr>
            <a:r>
              <a:rPr lang="en-IE" sz="900" b="1" dirty="0"/>
              <a:t>PULSE</a:t>
            </a:r>
            <a:r>
              <a:rPr lang="en-IE" sz="900" dirty="0"/>
              <a:t>: the alternate </a:t>
            </a:r>
            <a:r>
              <a:rPr lang="en-IE" sz="900" b="1" dirty="0"/>
              <a:t>expanding and recoiling of an arterial wall </a:t>
            </a:r>
            <a:r>
              <a:rPr lang="en-IE" sz="900" dirty="0"/>
              <a:t>that can be felt in any </a:t>
            </a:r>
            <a:r>
              <a:rPr lang="en-IE" sz="900" b="1" dirty="0"/>
              <a:t>artery </a:t>
            </a:r>
            <a:r>
              <a:rPr lang="en-IE" sz="900" dirty="0"/>
              <a:t>that </a:t>
            </a:r>
            <a:r>
              <a:rPr lang="en-IE" sz="900" dirty="0" smtClean="0"/>
              <a:t>runs near </a:t>
            </a:r>
            <a:r>
              <a:rPr lang="en-IE" sz="900" dirty="0"/>
              <a:t>the </a:t>
            </a:r>
            <a:r>
              <a:rPr lang="en-IE" sz="900" b="1" dirty="0"/>
              <a:t>surface </a:t>
            </a:r>
            <a:r>
              <a:rPr lang="en-IE" sz="900" dirty="0"/>
              <a:t>of the body</a:t>
            </a:r>
            <a:endParaRPr lang="en-IE" sz="900" b="1" dirty="0" smtClean="0"/>
          </a:p>
          <a:p>
            <a:pPr marL="0" indent="0">
              <a:buNone/>
            </a:pPr>
            <a:r>
              <a:rPr lang="en-IE" sz="900" b="1" dirty="0"/>
              <a:t>BLOOD PRESSURE</a:t>
            </a:r>
            <a:r>
              <a:rPr lang="en-IE" sz="900" dirty="0"/>
              <a:t>: the pressure of the blood against the wall of a vessel, created by the pumping action </a:t>
            </a:r>
            <a:r>
              <a:rPr lang="en-IE" sz="900" dirty="0" smtClean="0"/>
              <a:t>of the </a:t>
            </a:r>
            <a:r>
              <a:rPr lang="en-IE" sz="900" dirty="0"/>
              <a:t>heart.</a:t>
            </a:r>
            <a:endParaRPr lang="en-IE" sz="900" b="1" dirty="0"/>
          </a:p>
          <a:p>
            <a:pPr marL="0" indent="0">
              <a:buNone/>
            </a:pPr>
            <a:r>
              <a:rPr lang="en-IE" sz="900" b="1" dirty="0" smtClean="0"/>
              <a:t>SYSTOLE </a:t>
            </a:r>
            <a:r>
              <a:rPr lang="en-IE" sz="900" dirty="0"/>
              <a:t>= </a:t>
            </a:r>
            <a:r>
              <a:rPr lang="en-IE" sz="900" b="1" dirty="0"/>
              <a:t>CONTRACTION </a:t>
            </a:r>
            <a:r>
              <a:rPr lang="en-IE" sz="900" dirty="0"/>
              <a:t>of heart muscle.</a:t>
            </a:r>
          </a:p>
          <a:p>
            <a:pPr marL="0" indent="0">
              <a:buNone/>
            </a:pPr>
            <a:r>
              <a:rPr lang="en-IE" sz="900" b="1" dirty="0"/>
              <a:t>DIASTOLE </a:t>
            </a:r>
            <a:r>
              <a:rPr lang="en-IE" sz="900" dirty="0"/>
              <a:t>= </a:t>
            </a:r>
            <a:r>
              <a:rPr lang="en-IE" sz="900" b="1" dirty="0"/>
              <a:t>RELAXATION </a:t>
            </a:r>
            <a:r>
              <a:rPr lang="en-IE" sz="900" dirty="0"/>
              <a:t>of heart muscle.</a:t>
            </a:r>
          </a:p>
          <a:p>
            <a:pPr marL="0" indent="0">
              <a:buNone/>
            </a:pPr>
            <a:r>
              <a:rPr lang="en-IE" sz="900" dirty="0" smtClean="0"/>
              <a:t> </a:t>
            </a:r>
            <a:r>
              <a:rPr lang="en-IE" sz="900" dirty="0"/>
              <a:t>The </a:t>
            </a:r>
            <a:r>
              <a:rPr lang="en-IE" sz="900" b="1" dirty="0"/>
              <a:t>CARDIAC CYCLE </a:t>
            </a:r>
            <a:r>
              <a:rPr lang="en-IE" sz="900" dirty="0"/>
              <a:t>(= “</a:t>
            </a:r>
            <a:r>
              <a:rPr lang="en-IE" sz="900" b="1" dirty="0"/>
              <a:t>heartbeat</a:t>
            </a:r>
            <a:r>
              <a:rPr lang="en-IE" sz="900" dirty="0"/>
              <a:t>”) </a:t>
            </a:r>
            <a:r>
              <a:rPr lang="en-IE" sz="900" dirty="0" smtClean="0"/>
              <a:t>occurs </a:t>
            </a:r>
            <a:r>
              <a:rPr lang="en-IE" sz="900" dirty="0"/>
              <a:t>about </a:t>
            </a:r>
            <a:r>
              <a:rPr lang="en-IE" sz="900" b="1" dirty="0"/>
              <a:t>70 times per </a:t>
            </a:r>
            <a:r>
              <a:rPr lang="en-IE" sz="900" b="1" dirty="0" smtClean="0"/>
              <a:t>minute</a:t>
            </a:r>
          </a:p>
          <a:p>
            <a:pPr marL="0" indent="0">
              <a:buNone/>
            </a:pPr>
            <a:endParaRPr lang="en-IE" sz="900" dirty="0" smtClean="0"/>
          </a:p>
          <a:p>
            <a:pPr marL="0" indent="0">
              <a:buNone/>
            </a:pPr>
            <a:r>
              <a:rPr lang="en-IE" sz="900" b="1" dirty="0" smtClean="0"/>
              <a:t>Heart Rate Control</a:t>
            </a:r>
            <a:endParaRPr lang="en-IE" sz="900" b="1" dirty="0"/>
          </a:p>
          <a:p>
            <a:pPr marL="0" indent="0">
              <a:buNone/>
            </a:pPr>
            <a:r>
              <a:rPr lang="en-IE" sz="900" dirty="0" smtClean="0"/>
              <a:t>There </a:t>
            </a:r>
            <a:r>
              <a:rPr lang="en-IE" sz="900" dirty="0"/>
              <a:t>are </a:t>
            </a:r>
            <a:r>
              <a:rPr lang="en-IE" sz="900" b="1" dirty="0"/>
              <a:t>TWO </a:t>
            </a:r>
            <a:r>
              <a:rPr lang="en-IE" sz="900" dirty="0"/>
              <a:t>nodal regions in the heart:</a:t>
            </a:r>
          </a:p>
          <a:p>
            <a:pPr marL="0" indent="0">
              <a:buNone/>
            </a:pPr>
            <a:r>
              <a:rPr lang="en-IE" sz="900" dirty="0"/>
              <a:t>1. </a:t>
            </a:r>
            <a:r>
              <a:rPr lang="en-IE" sz="900" b="1" dirty="0"/>
              <a:t>SA (</a:t>
            </a:r>
            <a:r>
              <a:rPr lang="en-IE" sz="900" b="1" dirty="0" err="1"/>
              <a:t>sinoatrial</a:t>
            </a:r>
            <a:r>
              <a:rPr lang="en-IE" sz="900" b="1" dirty="0"/>
              <a:t>) NODE </a:t>
            </a:r>
            <a:r>
              <a:rPr lang="en-IE" sz="900" dirty="0"/>
              <a:t>(also called the </a:t>
            </a:r>
            <a:r>
              <a:rPr lang="en-IE" sz="900" b="1" dirty="0"/>
              <a:t>PACEMAKER</a:t>
            </a:r>
            <a:r>
              <a:rPr lang="en-IE" sz="900" dirty="0"/>
              <a:t>): located in the </a:t>
            </a:r>
            <a:r>
              <a:rPr lang="en-IE" sz="900" b="1" dirty="0"/>
              <a:t>upper back wall </a:t>
            </a:r>
            <a:r>
              <a:rPr lang="en-IE" sz="900" dirty="0"/>
              <a:t>of the </a:t>
            </a:r>
            <a:r>
              <a:rPr lang="en-IE" sz="900" b="1" dirty="0"/>
              <a:t>right atrium</a:t>
            </a:r>
            <a:r>
              <a:rPr lang="en-IE" sz="900" dirty="0"/>
              <a:t>.</a:t>
            </a:r>
          </a:p>
          <a:p>
            <a:pPr marL="0" indent="0">
              <a:buNone/>
            </a:pPr>
            <a:r>
              <a:rPr lang="en-IE" sz="900" dirty="0"/>
              <a:t>The SA node </a:t>
            </a:r>
            <a:r>
              <a:rPr lang="en-IE" sz="900" b="1" dirty="0"/>
              <a:t>INITIATES THE HEARTBEAT </a:t>
            </a:r>
            <a:r>
              <a:rPr lang="en-IE" sz="900" dirty="0"/>
              <a:t>by sending out a signal automatically about every 0.85 </a:t>
            </a:r>
            <a:r>
              <a:rPr lang="en-IE" sz="900" dirty="0" smtClean="0"/>
              <a:t>seconds to </a:t>
            </a:r>
            <a:r>
              <a:rPr lang="en-IE" sz="900" dirty="0"/>
              <a:t>make the </a:t>
            </a:r>
            <a:r>
              <a:rPr lang="en-IE" sz="900" b="1" dirty="0"/>
              <a:t>ATRIA CONTRACT</a:t>
            </a:r>
            <a:r>
              <a:rPr lang="en-IE" sz="900" dirty="0"/>
              <a:t>. The SA node is called the “</a:t>
            </a:r>
            <a:r>
              <a:rPr lang="en-IE" sz="900" b="1" dirty="0"/>
              <a:t>PACEMAKER” </a:t>
            </a:r>
            <a:r>
              <a:rPr lang="en-IE" sz="900" dirty="0"/>
              <a:t>because it keeps the </a:t>
            </a:r>
            <a:r>
              <a:rPr lang="en-IE" sz="900" dirty="0" smtClean="0"/>
              <a:t>beat </a:t>
            </a:r>
            <a:r>
              <a:rPr lang="en-IE" sz="900" b="1" dirty="0" smtClean="0"/>
              <a:t>regular</a:t>
            </a:r>
          </a:p>
          <a:p>
            <a:pPr marL="0" indent="0">
              <a:buNone/>
            </a:pPr>
            <a:r>
              <a:rPr lang="en-IE" sz="900" dirty="0" smtClean="0"/>
              <a:t>2</a:t>
            </a:r>
            <a:r>
              <a:rPr lang="en-IE" sz="900" dirty="0"/>
              <a:t>. </a:t>
            </a:r>
            <a:r>
              <a:rPr lang="en-IE" sz="900" b="1" dirty="0"/>
              <a:t>AV (</a:t>
            </a:r>
            <a:r>
              <a:rPr lang="en-IE" sz="900" b="1" dirty="0" err="1"/>
              <a:t>atrioventricular</a:t>
            </a:r>
            <a:r>
              <a:rPr lang="en-IE" sz="900" b="1" dirty="0"/>
              <a:t>) NODE</a:t>
            </a:r>
            <a:r>
              <a:rPr lang="en-IE" sz="900" dirty="0"/>
              <a:t>: found in the </a:t>
            </a:r>
            <a:r>
              <a:rPr lang="en-IE" sz="900" b="1" dirty="0"/>
              <a:t>base of the right atrium </a:t>
            </a:r>
            <a:r>
              <a:rPr lang="en-IE" sz="900" dirty="0"/>
              <a:t>near the septum. The SA node </a:t>
            </a:r>
            <a:r>
              <a:rPr lang="en-IE" sz="900" dirty="0" smtClean="0"/>
              <a:t>sends its </a:t>
            </a:r>
            <a:r>
              <a:rPr lang="en-IE" sz="900" dirty="0"/>
              <a:t>signal along </a:t>
            </a:r>
            <a:r>
              <a:rPr lang="en-IE" sz="900" dirty="0" smtClean="0"/>
              <a:t>fibres </a:t>
            </a:r>
            <a:r>
              <a:rPr lang="en-IE" sz="900" dirty="0"/>
              <a:t>to the atria and also to the AV node. When the pulse sent out by the SA node </a:t>
            </a:r>
            <a:r>
              <a:rPr lang="en-IE" sz="900" dirty="0" smtClean="0"/>
              <a:t>reaches the </a:t>
            </a:r>
            <a:r>
              <a:rPr lang="en-IE" sz="900" dirty="0"/>
              <a:t>AV node, the AV node itself the sends out a signal along special conducting </a:t>
            </a:r>
            <a:r>
              <a:rPr lang="en-IE" sz="900" dirty="0" smtClean="0"/>
              <a:t>fibres </a:t>
            </a:r>
            <a:r>
              <a:rPr lang="en-IE" sz="900" dirty="0"/>
              <a:t>called </a:t>
            </a:r>
            <a:r>
              <a:rPr lang="en-IE" sz="900" b="1" dirty="0" smtClean="0"/>
              <a:t>PURKINJE FIBRES</a:t>
            </a:r>
            <a:r>
              <a:rPr lang="en-IE" sz="900" dirty="0"/>
              <a:t>. These </a:t>
            </a:r>
            <a:r>
              <a:rPr lang="en-IE" sz="900" dirty="0" smtClean="0"/>
              <a:t>fibres </a:t>
            </a:r>
            <a:r>
              <a:rPr lang="en-IE" sz="900" dirty="0"/>
              <a:t>take the message to the </a:t>
            </a:r>
            <a:r>
              <a:rPr lang="en-IE" sz="900" b="1" dirty="0"/>
              <a:t>VENTRICLES</a:t>
            </a:r>
            <a:r>
              <a:rPr lang="en-IE" sz="900" dirty="0"/>
              <a:t>, and cause them to </a:t>
            </a:r>
            <a:r>
              <a:rPr lang="en-IE" sz="900" b="1" dirty="0"/>
              <a:t>contract</a:t>
            </a:r>
            <a:r>
              <a:rPr lang="en-IE" sz="900" dirty="0"/>
              <a:t>. </a:t>
            </a:r>
          </a:p>
        </p:txBody>
      </p:sp>
      <p:sp>
        <p:nvSpPr>
          <p:cNvPr id="10" name="Rectangle 9"/>
          <p:cNvSpPr/>
          <p:nvPr/>
        </p:nvSpPr>
        <p:spPr>
          <a:xfrm>
            <a:off x="2904873" y="1145668"/>
            <a:ext cx="3024336" cy="4385816"/>
          </a:xfrm>
          <a:prstGeom prst="rect">
            <a:avLst/>
          </a:prstGeom>
          <a:ln w="38100">
            <a:solidFill>
              <a:srgbClr val="FF0000"/>
            </a:solidFill>
          </a:ln>
        </p:spPr>
        <p:txBody>
          <a:bodyPr wrap="square">
            <a:spAutoFit/>
          </a:bodyPr>
          <a:lstStyle/>
          <a:p>
            <a:r>
              <a:rPr lang="en-IE" sz="900" b="1" dirty="0"/>
              <a:t>THE PULMONARY </a:t>
            </a:r>
            <a:r>
              <a:rPr lang="en-IE" sz="900" b="1" dirty="0" smtClean="0"/>
              <a:t>CIRCUIT </a:t>
            </a:r>
            <a:r>
              <a:rPr lang="en-IE" sz="900" dirty="0" smtClean="0"/>
              <a:t>is </a:t>
            </a:r>
            <a:r>
              <a:rPr lang="en-IE" sz="900" dirty="0"/>
              <a:t>the path of blood from the heart through the </a:t>
            </a:r>
            <a:r>
              <a:rPr lang="en-IE" sz="900" b="1" dirty="0"/>
              <a:t>LUNGS</a:t>
            </a:r>
            <a:r>
              <a:rPr lang="en-IE" sz="900" dirty="0"/>
              <a:t>.</a:t>
            </a:r>
          </a:p>
          <a:p>
            <a:r>
              <a:rPr lang="en-IE" sz="900" dirty="0" smtClean="0"/>
              <a:t>• The </a:t>
            </a:r>
            <a:r>
              <a:rPr lang="en-IE" sz="900" b="1" dirty="0"/>
              <a:t>deoxygenated </a:t>
            </a:r>
            <a:r>
              <a:rPr lang="en-IE" sz="900" dirty="0"/>
              <a:t>blood from </a:t>
            </a:r>
            <a:r>
              <a:rPr lang="en-IE" sz="900" b="1" dirty="0"/>
              <a:t>all tissues </a:t>
            </a:r>
            <a:r>
              <a:rPr lang="en-IE" sz="900" dirty="0"/>
              <a:t>collects in the </a:t>
            </a:r>
            <a:r>
              <a:rPr lang="en-IE" sz="900" b="1" dirty="0"/>
              <a:t>RIGHT ATRIUM</a:t>
            </a:r>
            <a:r>
              <a:rPr lang="en-IE" sz="900" dirty="0"/>
              <a:t>, is </a:t>
            </a:r>
            <a:r>
              <a:rPr lang="en-IE" sz="900" dirty="0" smtClean="0"/>
              <a:t>pumped to </a:t>
            </a:r>
            <a:r>
              <a:rPr lang="en-IE" sz="900" dirty="0"/>
              <a:t>the </a:t>
            </a:r>
            <a:r>
              <a:rPr lang="en-IE" sz="900" b="1" dirty="0"/>
              <a:t>right ventricle</a:t>
            </a:r>
            <a:r>
              <a:rPr lang="en-IE" sz="900" dirty="0"/>
              <a:t>, then is sent to the </a:t>
            </a:r>
            <a:r>
              <a:rPr lang="en-IE" sz="900" b="1" dirty="0" smtClean="0"/>
              <a:t>pulmonary </a:t>
            </a:r>
            <a:r>
              <a:rPr lang="en-IE" sz="900" b="1" dirty="0"/>
              <a:t>arteries</a:t>
            </a:r>
            <a:r>
              <a:rPr lang="en-IE" sz="900" dirty="0"/>
              <a:t>, which divide up into the </a:t>
            </a:r>
            <a:r>
              <a:rPr lang="en-IE" sz="900" b="1" dirty="0"/>
              <a:t>arterioles </a:t>
            </a:r>
            <a:r>
              <a:rPr lang="en-IE" sz="900" dirty="0"/>
              <a:t>of the lungs</a:t>
            </a:r>
            <a:r>
              <a:rPr lang="en-IE" sz="900" dirty="0" smtClean="0"/>
              <a:t>.  </a:t>
            </a:r>
            <a:r>
              <a:rPr lang="en-IE" sz="900" dirty="0"/>
              <a:t>These arterioles take blood to the </a:t>
            </a:r>
            <a:r>
              <a:rPr lang="en-IE" sz="900" b="1" dirty="0"/>
              <a:t>pulmonary capillaries</a:t>
            </a:r>
            <a:r>
              <a:rPr lang="en-IE" sz="900" dirty="0"/>
              <a:t>, where </a:t>
            </a:r>
            <a:r>
              <a:rPr lang="en-IE" sz="900" b="1" dirty="0"/>
              <a:t>CO2 and O2 </a:t>
            </a:r>
            <a:r>
              <a:rPr lang="en-IE" sz="900" b="1" dirty="0" smtClean="0"/>
              <a:t>are exchanged</a:t>
            </a:r>
            <a:r>
              <a:rPr lang="en-IE" sz="900" dirty="0"/>
              <a:t>.</a:t>
            </a:r>
          </a:p>
          <a:p>
            <a:r>
              <a:rPr lang="en-IE" sz="900" dirty="0"/>
              <a:t>• The oxygenated blood then enters </a:t>
            </a:r>
            <a:r>
              <a:rPr lang="en-IE" sz="900" b="1" dirty="0"/>
              <a:t>pulmonary </a:t>
            </a:r>
            <a:r>
              <a:rPr lang="en-IE" sz="900" b="1" dirty="0" err="1"/>
              <a:t>venules</a:t>
            </a:r>
            <a:r>
              <a:rPr lang="en-IE" sz="900" dirty="0"/>
              <a:t>, then the </a:t>
            </a:r>
            <a:r>
              <a:rPr lang="en-IE" sz="900" b="1" dirty="0" smtClean="0"/>
              <a:t>pulmonary veins</a:t>
            </a:r>
            <a:r>
              <a:rPr lang="en-IE" sz="900" dirty="0"/>
              <a:t>, and finally back to the </a:t>
            </a:r>
            <a:r>
              <a:rPr lang="en-IE" sz="900" b="1" dirty="0"/>
              <a:t>LEFT ATRIUM</a:t>
            </a:r>
            <a:r>
              <a:rPr lang="en-IE" sz="900" dirty="0"/>
              <a:t>.</a:t>
            </a:r>
          </a:p>
          <a:p>
            <a:r>
              <a:rPr lang="en-IE" sz="900" b="1" dirty="0"/>
              <a:t>THE SYSTEMIC CIRCUIT</a:t>
            </a:r>
          </a:p>
          <a:p>
            <a:r>
              <a:rPr lang="en-IE" sz="900" dirty="0"/>
              <a:t>• The systemic circuit includes all blood vessels except those in the Pulmonary Circuit. It takes blood from </a:t>
            </a:r>
            <a:r>
              <a:rPr lang="en-IE" sz="900" dirty="0" smtClean="0"/>
              <a:t>the </a:t>
            </a:r>
            <a:r>
              <a:rPr lang="en-IE" sz="900" b="1" dirty="0" smtClean="0"/>
              <a:t>LEFT </a:t>
            </a:r>
            <a:r>
              <a:rPr lang="en-IE" sz="900" b="1" dirty="0"/>
              <a:t>VENTRICLE</a:t>
            </a:r>
            <a:r>
              <a:rPr lang="en-IE" sz="900" dirty="0"/>
              <a:t>, through the </a:t>
            </a:r>
            <a:r>
              <a:rPr lang="en-IE" sz="900" b="1" dirty="0"/>
              <a:t>tissues &amp; organs of the body</a:t>
            </a:r>
            <a:r>
              <a:rPr lang="en-IE" sz="900" dirty="0"/>
              <a:t>, and back to the </a:t>
            </a:r>
            <a:r>
              <a:rPr lang="en-IE" sz="900" b="1" dirty="0"/>
              <a:t>RIGHT ATRIUM</a:t>
            </a:r>
            <a:r>
              <a:rPr lang="en-IE" sz="900" dirty="0"/>
              <a:t>.</a:t>
            </a:r>
          </a:p>
          <a:p>
            <a:r>
              <a:rPr lang="en-IE" sz="900" dirty="0"/>
              <a:t>• in the systemic system, </a:t>
            </a:r>
            <a:r>
              <a:rPr lang="en-IE" sz="900" b="1" dirty="0"/>
              <a:t>veins carry deoxygenated blood</a:t>
            </a:r>
            <a:r>
              <a:rPr lang="en-IE" sz="900" dirty="0"/>
              <a:t>, and </a:t>
            </a:r>
            <a:r>
              <a:rPr lang="en-IE" sz="900" b="1" dirty="0"/>
              <a:t>arteries carry oxygenated blood</a:t>
            </a:r>
            <a:r>
              <a:rPr lang="en-IE" sz="900" dirty="0"/>
              <a:t>.</a:t>
            </a:r>
          </a:p>
          <a:p>
            <a:r>
              <a:rPr lang="en-IE" sz="900" dirty="0"/>
              <a:t>• The systemic circuit contains some blood vessels you should know:</a:t>
            </a:r>
          </a:p>
          <a:p>
            <a:r>
              <a:rPr lang="en-IE" sz="900" dirty="0"/>
              <a:t>• </a:t>
            </a:r>
            <a:r>
              <a:rPr lang="en-IE" sz="900" b="1" dirty="0"/>
              <a:t>AORTA</a:t>
            </a:r>
            <a:r>
              <a:rPr lang="en-IE" sz="900" dirty="0"/>
              <a:t>: the largest artery. Branches of the aorta lead to all major body regions and organs.</a:t>
            </a:r>
          </a:p>
          <a:p>
            <a:r>
              <a:rPr lang="en-IE" sz="900" dirty="0"/>
              <a:t>• </a:t>
            </a:r>
            <a:r>
              <a:rPr lang="en-IE" sz="900" b="1" dirty="0"/>
              <a:t>SUPERIOR VENAE CAVA</a:t>
            </a:r>
            <a:r>
              <a:rPr lang="en-IE" sz="900" dirty="0"/>
              <a:t>: large vein that collects blood from head, chest, and arms.</a:t>
            </a:r>
          </a:p>
          <a:p>
            <a:r>
              <a:rPr lang="en-IE" sz="900" dirty="0"/>
              <a:t>• </a:t>
            </a:r>
            <a:r>
              <a:rPr lang="en-IE" sz="900" b="1" dirty="0"/>
              <a:t>INFERIOR VENAE CAVA</a:t>
            </a:r>
            <a:r>
              <a:rPr lang="en-IE" sz="900" dirty="0"/>
              <a:t>: large vein that collects blood from the lower body regions and organs.</a:t>
            </a:r>
          </a:p>
          <a:p>
            <a:r>
              <a:rPr lang="en-IE" sz="900" dirty="0"/>
              <a:t>• </a:t>
            </a:r>
            <a:r>
              <a:rPr lang="en-IE" sz="900" b="1" dirty="0"/>
              <a:t>HEPATIC PORTAL SYSTEM</a:t>
            </a:r>
            <a:r>
              <a:rPr lang="en-IE" sz="900" dirty="0"/>
              <a:t>: connects the blood vessels of villi to the liver, carries nutrient rich blood to liver</a:t>
            </a:r>
          </a:p>
          <a:p>
            <a:r>
              <a:rPr lang="en-IE" sz="900" dirty="0"/>
              <a:t>for processing. A </a:t>
            </a:r>
            <a:r>
              <a:rPr lang="en-IE" sz="900" b="1" dirty="0"/>
              <a:t>portal system </a:t>
            </a:r>
            <a:r>
              <a:rPr lang="en-IE" sz="900" dirty="0"/>
              <a:t>begins and ends in </a:t>
            </a:r>
            <a:r>
              <a:rPr lang="en-IE" sz="900" b="1" dirty="0"/>
              <a:t>capillaries </a:t>
            </a:r>
            <a:r>
              <a:rPr lang="en-IE" sz="900" dirty="0"/>
              <a:t>(in small intestine, and other end in liver.</a:t>
            </a:r>
          </a:p>
          <a:p>
            <a:r>
              <a:rPr lang="en-IE" sz="900" dirty="0"/>
              <a:t>• </a:t>
            </a:r>
            <a:r>
              <a:rPr lang="en-IE" sz="900" b="1" dirty="0"/>
              <a:t>HEPATIC VEIN </a:t>
            </a:r>
            <a:r>
              <a:rPr lang="en-IE" sz="900" dirty="0"/>
              <a:t>carries blood from liver to inferior venae cava</a:t>
            </a:r>
            <a:r>
              <a:rPr lang="en-IE" sz="900" dirty="0" smtClean="0"/>
              <a:t>.</a:t>
            </a:r>
            <a:endParaRPr lang="en-IE" sz="900" dirty="0"/>
          </a:p>
        </p:txBody>
      </p:sp>
      <p:sp>
        <p:nvSpPr>
          <p:cNvPr id="11" name="TextBox 10"/>
          <p:cNvSpPr txBox="1"/>
          <p:nvPr/>
        </p:nvSpPr>
        <p:spPr>
          <a:xfrm>
            <a:off x="2963816" y="5590644"/>
            <a:ext cx="5928663" cy="1338828"/>
          </a:xfrm>
          <a:prstGeom prst="rect">
            <a:avLst/>
          </a:prstGeom>
          <a:noFill/>
          <a:ln w="38100">
            <a:solidFill>
              <a:srgbClr val="FF0000"/>
            </a:solidFill>
          </a:ln>
        </p:spPr>
        <p:txBody>
          <a:bodyPr wrap="square" rtlCol="0">
            <a:spAutoFit/>
          </a:bodyPr>
          <a:lstStyle/>
          <a:p>
            <a:r>
              <a:rPr lang="en-IE" sz="900" b="1" dirty="0" smtClean="0"/>
              <a:t>Closed circulatory system</a:t>
            </a:r>
            <a:r>
              <a:rPr lang="en-IE" sz="900" dirty="0" smtClean="0"/>
              <a:t> </a:t>
            </a:r>
            <a:br>
              <a:rPr lang="en-IE" sz="900" dirty="0" smtClean="0"/>
            </a:br>
            <a:r>
              <a:rPr lang="en-IE" sz="900" dirty="0" smtClean="0"/>
              <a:t>Vertebrates, and a few invertebrates, have a closed circulatory system. Closed circulatory systems have the blood closed at all times within vessels of different size and wall thickness. In this type of system, blood is pumped by a heart through vessels, and does not normally fill body cavities. </a:t>
            </a:r>
          </a:p>
          <a:p>
            <a:r>
              <a:rPr lang="en-IE" sz="900" b="1" dirty="0" smtClean="0"/>
              <a:t>Open circulatory system</a:t>
            </a:r>
            <a:r>
              <a:rPr lang="en-IE" sz="900" dirty="0" smtClean="0"/>
              <a:t> </a:t>
            </a:r>
            <a:br>
              <a:rPr lang="en-IE" sz="900" dirty="0" smtClean="0"/>
            </a:br>
            <a:r>
              <a:rPr lang="en-IE" sz="900" dirty="0" smtClean="0"/>
              <a:t>The open circulatory system is common to molluscs and arthropods. Open circulatory pump blood into a </a:t>
            </a:r>
            <a:r>
              <a:rPr lang="en-IE" sz="900" dirty="0" err="1" smtClean="0"/>
              <a:t>hemocoel</a:t>
            </a:r>
            <a:r>
              <a:rPr lang="en-IE" sz="900" dirty="0" smtClean="0"/>
              <a:t> with the blood diffusing back to the circulatory system between cells. Blood is pumped by a heart into the body cavities, where tissues are surrounded by the blood. </a:t>
            </a:r>
            <a:br>
              <a:rPr lang="en-IE" sz="900" dirty="0" smtClean="0"/>
            </a:br>
            <a:endParaRPr lang="en-IE" sz="900" dirty="0"/>
          </a:p>
        </p:txBody>
      </p:sp>
      <p:sp>
        <p:nvSpPr>
          <p:cNvPr id="13" name="Text Placeholder 7"/>
          <p:cNvSpPr txBox="1">
            <a:spLocks/>
          </p:cNvSpPr>
          <p:nvPr/>
        </p:nvSpPr>
        <p:spPr>
          <a:xfrm>
            <a:off x="2968694" y="468766"/>
            <a:ext cx="2664296"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IE" dirty="0" smtClean="0"/>
              <a:t>Circuits</a:t>
            </a:r>
            <a:endParaRPr lang="en-IE" dirty="0"/>
          </a:p>
        </p:txBody>
      </p:sp>
      <p:grpSp>
        <p:nvGrpSpPr>
          <p:cNvPr id="12" name="Group 81"/>
          <p:cNvGrpSpPr>
            <a:grpSpLocks noChangeAspect="1"/>
          </p:cNvGrpSpPr>
          <p:nvPr/>
        </p:nvGrpSpPr>
        <p:grpSpPr bwMode="auto">
          <a:xfrm>
            <a:off x="8359708" y="85521"/>
            <a:ext cx="641432" cy="502947"/>
            <a:chOff x="8072462" y="6061075"/>
            <a:chExt cx="1071538" cy="796925"/>
          </a:xfrm>
        </p:grpSpPr>
        <p:pic>
          <p:nvPicPr>
            <p:cNvPr id="14" name="Picture 53" descr="SLSS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65" descr="Biology logo in circle with word"/>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4106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acinta\Documents\School\Senior Biology\DVD 2011\03 Unit 3\3.4 Breathing system and Excretion\3.4.8.H Nephron of Kidney\4 Images\3.4.8.H Nephron Function  [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0080" y="4014891"/>
            <a:ext cx="3905322" cy="28437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20897" y="-229985"/>
            <a:ext cx="8229600" cy="1143000"/>
          </a:xfrm>
        </p:spPr>
        <p:txBody>
          <a:bodyPr>
            <a:normAutofit/>
          </a:bodyPr>
          <a:lstStyle/>
          <a:p>
            <a:r>
              <a:rPr lang="en-IE" sz="2400" b="1" dirty="0" smtClean="0"/>
              <a:t>3.4.6 Excretion</a:t>
            </a:r>
            <a:endParaRPr lang="en-IE" sz="2400" b="1" dirty="0"/>
          </a:p>
        </p:txBody>
      </p:sp>
      <p:sp>
        <p:nvSpPr>
          <p:cNvPr id="6" name="Content Placeholder 5"/>
          <p:cNvSpPr>
            <a:spLocks noGrp="1"/>
          </p:cNvSpPr>
          <p:nvPr>
            <p:ph sz="half" idx="1"/>
          </p:nvPr>
        </p:nvSpPr>
        <p:spPr>
          <a:xfrm>
            <a:off x="456855" y="836712"/>
            <a:ext cx="4038600" cy="1872208"/>
          </a:xfrm>
          <a:ln w="38100">
            <a:solidFill>
              <a:schemeClr val="accent4"/>
            </a:solidFill>
          </a:ln>
        </p:spPr>
        <p:txBody>
          <a:bodyPr>
            <a:normAutofit fontScale="25000" lnSpcReduction="20000"/>
          </a:bodyPr>
          <a:lstStyle/>
          <a:p>
            <a:pPr marL="0" indent="0">
              <a:buNone/>
            </a:pPr>
            <a:r>
              <a:rPr lang="en-GB" sz="4000" b="1" dirty="0" smtClean="0">
                <a:solidFill>
                  <a:srgbClr val="FF0000"/>
                </a:solidFill>
              </a:rPr>
              <a:t>Homeostasi</a:t>
            </a:r>
            <a:r>
              <a:rPr lang="en-GB" sz="4000" b="1" dirty="0" smtClean="0"/>
              <a:t>s </a:t>
            </a:r>
            <a:r>
              <a:rPr lang="en-GB" sz="4000" dirty="0"/>
              <a:t>is the maintenance of a stable internal environment in an organism</a:t>
            </a:r>
            <a:r>
              <a:rPr lang="en-GB" sz="4000" dirty="0" smtClean="0"/>
              <a:t>.</a:t>
            </a:r>
          </a:p>
          <a:p>
            <a:pPr marL="0" indent="0">
              <a:buNone/>
            </a:pPr>
            <a:endParaRPr lang="en-GB" sz="4000" dirty="0"/>
          </a:p>
          <a:p>
            <a:r>
              <a:rPr lang="en-GB" sz="4000" b="1" dirty="0" err="1" smtClean="0">
                <a:solidFill>
                  <a:srgbClr val="FF0000"/>
                </a:solidFill>
              </a:rPr>
              <a:t>Ectotherm</a:t>
            </a:r>
            <a:r>
              <a:rPr lang="en-GB" sz="4000" b="1" dirty="0" err="1" smtClean="0"/>
              <a:t>s</a:t>
            </a:r>
            <a:r>
              <a:rPr lang="en-GB" sz="4000" b="1" dirty="0" smtClean="0"/>
              <a:t> </a:t>
            </a:r>
            <a:r>
              <a:rPr lang="en-GB" sz="4000" dirty="0"/>
              <a:t>are animals that obtain their heat from external sources.</a:t>
            </a:r>
          </a:p>
          <a:p>
            <a:r>
              <a:rPr lang="en-GB" sz="4000" b="1" dirty="0" smtClean="0">
                <a:solidFill>
                  <a:srgbClr val="FF0000"/>
                </a:solidFill>
              </a:rPr>
              <a:t>Endotherms</a:t>
            </a:r>
            <a:r>
              <a:rPr lang="en-GB" sz="4000" b="1" dirty="0" smtClean="0"/>
              <a:t> </a:t>
            </a:r>
            <a:r>
              <a:rPr lang="en-GB" sz="4000" dirty="0"/>
              <a:t>generate their heat with their own body reactions</a:t>
            </a:r>
            <a:r>
              <a:rPr lang="en-GB" sz="4000" dirty="0" smtClean="0"/>
              <a:t>.</a:t>
            </a:r>
          </a:p>
          <a:p>
            <a:endParaRPr lang="en-GB" sz="4000" dirty="0" smtClean="0"/>
          </a:p>
          <a:p>
            <a:pPr marL="0" indent="0">
              <a:buNone/>
            </a:pPr>
            <a:r>
              <a:rPr lang="en-GB" sz="4000" b="1" dirty="0">
                <a:solidFill>
                  <a:srgbClr val="FF0000"/>
                </a:solidFill>
              </a:rPr>
              <a:t>The main excretory organs </a:t>
            </a:r>
            <a:r>
              <a:rPr lang="en-GB" sz="4000" dirty="0">
                <a:solidFill>
                  <a:srgbClr val="FF0000"/>
                </a:solidFill>
              </a:rPr>
              <a:t>are:</a:t>
            </a:r>
          </a:p>
          <a:p>
            <a:pPr>
              <a:buFontTx/>
              <a:buChar char="•"/>
            </a:pPr>
            <a:r>
              <a:rPr lang="en-GB" sz="4000" dirty="0"/>
              <a:t>  lungs (water and carbon dioxide)</a:t>
            </a:r>
          </a:p>
          <a:p>
            <a:pPr>
              <a:buFontTx/>
              <a:buChar char="•"/>
            </a:pPr>
            <a:r>
              <a:rPr lang="en-GB" sz="4000" dirty="0"/>
              <a:t>  skin (water and salts)</a:t>
            </a:r>
          </a:p>
          <a:p>
            <a:pPr>
              <a:buFontTx/>
              <a:buChar char="•"/>
            </a:pPr>
            <a:r>
              <a:rPr lang="en-GB" sz="4000" dirty="0"/>
              <a:t>  kidneys (water, salts, and urea)</a:t>
            </a:r>
          </a:p>
          <a:p>
            <a:endParaRPr lang="en-GB" sz="2100" dirty="0"/>
          </a:p>
          <a:p>
            <a:endParaRPr lang="en-IE" sz="1000" dirty="0"/>
          </a:p>
        </p:txBody>
      </p:sp>
      <p:sp>
        <p:nvSpPr>
          <p:cNvPr id="7" name="Content Placeholder 6"/>
          <p:cNvSpPr>
            <a:spLocks noGrp="1"/>
          </p:cNvSpPr>
          <p:nvPr>
            <p:ph sz="half" idx="2"/>
          </p:nvPr>
        </p:nvSpPr>
        <p:spPr>
          <a:xfrm>
            <a:off x="4962540" y="763250"/>
            <a:ext cx="4038600" cy="3384376"/>
          </a:xfrm>
          <a:ln w="38100">
            <a:solidFill>
              <a:schemeClr val="accent4"/>
            </a:solidFill>
          </a:ln>
        </p:spPr>
        <p:txBody>
          <a:bodyPr>
            <a:noAutofit/>
          </a:bodyPr>
          <a:lstStyle/>
          <a:p>
            <a:pPr marL="0" indent="0">
              <a:buNone/>
            </a:pPr>
            <a:r>
              <a:rPr lang="en-GB" sz="1000" b="1" dirty="0">
                <a:solidFill>
                  <a:srgbClr val="FF0000"/>
                </a:solidFill>
              </a:rPr>
              <a:t>Nephrons</a:t>
            </a:r>
            <a:r>
              <a:rPr lang="en-GB" sz="1000" dirty="0">
                <a:solidFill>
                  <a:srgbClr val="FF0000"/>
                </a:solidFill>
              </a:rPr>
              <a:t>:</a:t>
            </a:r>
          </a:p>
          <a:p>
            <a:pPr>
              <a:buFontTx/>
              <a:buChar char="•"/>
            </a:pPr>
            <a:r>
              <a:rPr lang="en-GB" sz="1000" dirty="0"/>
              <a:t>  carry out the functions of the kidneys</a:t>
            </a:r>
          </a:p>
          <a:p>
            <a:pPr>
              <a:buFontTx/>
              <a:buChar char="•"/>
            </a:pPr>
            <a:r>
              <a:rPr lang="en-GB" sz="1000" dirty="0"/>
              <a:t>  are located in the cortex and medulla of the kidney.</a:t>
            </a:r>
          </a:p>
          <a:p>
            <a:pPr marL="0" indent="0">
              <a:buNone/>
            </a:pPr>
            <a:r>
              <a:rPr lang="en-GB" sz="1000" b="1" dirty="0" smtClean="0">
                <a:solidFill>
                  <a:srgbClr val="FF0000"/>
                </a:solidFill>
              </a:rPr>
              <a:t>A </a:t>
            </a:r>
            <a:r>
              <a:rPr lang="en-GB" sz="1000" b="1" dirty="0">
                <a:solidFill>
                  <a:srgbClr val="FF0000"/>
                </a:solidFill>
              </a:rPr>
              <a:t>nephron makes urine </a:t>
            </a:r>
            <a:r>
              <a:rPr lang="en-GB" sz="1000" dirty="0">
                <a:solidFill>
                  <a:srgbClr val="FF0000"/>
                </a:solidFill>
              </a:rPr>
              <a:t>as follows:</a:t>
            </a:r>
          </a:p>
          <a:p>
            <a:r>
              <a:rPr lang="en-GB" sz="1000" b="1" dirty="0"/>
              <a:t>filtration</a:t>
            </a:r>
            <a:r>
              <a:rPr lang="en-GB" sz="1000" dirty="0"/>
              <a:t>:</a:t>
            </a:r>
          </a:p>
          <a:p>
            <a:pPr>
              <a:buFontTx/>
              <a:buChar char="•"/>
            </a:pPr>
            <a:r>
              <a:rPr lang="en-GB" sz="1000" dirty="0"/>
              <a:t>  blood enters the nephron in the afferent arteriole</a:t>
            </a:r>
          </a:p>
          <a:p>
            <a:pPr>
              <a:buFontTx/>
              <a:buChar char="•"/>
            </a:pPr>
            <a:r>
              <a:rPr lang="en-GB" sz="1000" dirty="0"/>
              <a:t>  this forms many capillaries called the glomerulus</a:t>
            </a:r>
          </a:p>
          <a:p>
            <a:pPr>
              <a:buFontTx/>
              <a:buChar char="•"/>
            </a:pPr>
            <a:r>
              <a:rPr lang="en-GB" sz="1000" dirty="0"/>
              <a:t>  high pressure in the glomerulus forces water and small molecules out of the blood</a:t>
            </a:r>
          </a:p>
          <a:p>
            <a:pPr>
              <a:buFontTx/>
              <a:buChar char="•"/>
            </a:pPr>
            <a:r>
              <a:rPr lang="en-GB" sz="1000" dirty="0"/>
              <a:t>  glomerular filtrate is a dilute solution of waste and useful molecules</a:t>
            </a:r>
          </a:p>
          <a:p>
            <a:pPr marL="0" indent="0">
              <a:buNone/>
            </a:pPr>
            <a:r>
              <a:rPr lang="en-GB" sz="1000" b="1" dirty="0">
                <a:solidFill>
                  <a:srgbClr val="FF0000"/>
                </a:solidFill>
              </a:rPr>
              <a:t>reabsorption</a:t>
            </a:r>
            <a:r>
              <a:rPr lang="en-GB" sz="1000" dirty="0">
                <a:solidFill>
                  <a:srgbClr val="FF0000"/>
                </a:solidFill>
              </a:rPr>
              <a:t> takes </a:t>
            </a:r>
            <a:r>
              <a:rPr lang="en-GB" sz="1000" dirty="0"/>
              <a:t>place in the following parts of the nephron:</a:t>
            </a:r>
          </a:p>
          <a:p>
            <a:r>
              <a:rPr lang="en-GB" sz="1000" b="1" dirty="0" smtClean="0"/>
              <a:t>proximal </a:t>
            </a:r>
            <a:r>
              <a:rPr lang="en-GB" sz="1000" b="1" dirty="0"/>
              <a:t>tubule</a:t>
            </a:r>
            <a:r>
              <a:rPr lang="en-GB" sz="1000" dirty="0"/>
              <a:t> = water by osmosis, useful molecules and most salts by diffusion and active transport</a:t>
            </a:r>
          </a:p>
          <a:p>
            <a:r>
              <a:rPr lang="en-GB" sz="1000" b="1" dirty="0" smtClean="0"/>
              <a:t>loop </a:t>
            </a:r>
            <a:r>
              <a:rPr lang="en-GB" sz="1000" b="1" dirty="0"/>
              <a:t>of </a:t>
            </a:r>
            <a:r>
              <a:rPr lang="en-GB" sz="1000" b="1" dirty="0" err="1"/>
              <a:t>Henle</a:t>
            </a:r>
            <a:endParaRPr lang="en-GB" sz="1000" dirty="0"/>
          </a:p>
          <a:p>
            <a:r>
              <a:rPr lang="en-GB" sz="1000" b="1" dirty="0"/>
              <a:t>   (</a:t>
            </a:r>
            <a:r>
              <a:rPr lang="en-GB" sz="1000" b="1" dirty="0" err="1"/>
              <a:t>i</a:t>
            </a:r>
            <a:r>
              <a:rPr lang="en-GB" sz="1000" b="1" dirty="0"/>
              <a:t>) </a:t>
            </a:r>
            <a:r>
              <a:rPr lang="en-GB" sz="1000" dirty="0"/>
              <a:t>descending limb = water by osmosis</a:t>
            </a:r>
          </a:p>
          <a:p>
            <a:r>
              <a:rPr lang="en-GB" sz="1000" b="1" dirty="0"/>
              <a:t>   (ii) </a:t>
            </a:r>
            <a:r>
              <a:rPr lang="en-GB" sz="1000" dirty="0"/>
              <a:t>ascending limb = salts by diffusion and then by active transport</a:t>
            </a:r>
          </a:p>
          <a:p>
            <a:r>
              <a:rPr lang="en-GB" sz="1000" b="1" dirty="0" smtClean="0"/>
              <a:t>distal </a:t>
            </a:r>
            <a:r>
              <a:rPr lang="en-GB" sz="1000" b="1" dirty="0"/>
              <a:t>tubule</a:t>
            </a:r>
            <a:r>
              <a:rPr lang="en-GB" sz="1000" dirty="0"/>
              <a:t> = water by osmosis and some salts by active transport</a:t>
            </a:r>
          </a:p>
          <a:p>
            <a:r>
              <a:rPr lang="en-GB" sz="1000" b="1" dirty="0" smtClean="0"/>
              <a:t>collecting </a:t>
            </a:r>
            <a:r>
              <a:rPr lang="en-GB" sz="1000" b="1" dirty="0"/>
              <a:t>ducts</a:t>
            </a:r>
            <a:r>
              <a:rPr lang="en-GB" sz="1000" dirty="0"/>
              <a:t> = water by </a:t>
            </a:r>
            <a:r>
              <a:rPr lang="en-GB" sz="1000" dirty="0" smtClean="0"/>
              <a:t>osmosis</a:t>
            </a:r>
            <a:endParaRPr lang="en-IE" sz="1000" dirty="0"/>
          </a:p>
        </p:txBody>
      </p:sp>
      <p:grpSp>
        <p:nvGrpSpPr>
          <p:cNvPr id="3" name="Group 81"/>
          <p:cNvGrpSpPr>
            <a:grpSpLocks noChangeAspect="1"/>
          </p:cNvGrpSpPr>
          <p:nvPr/>
        </p:nvGrpSpPr>
        <p:grpSpPr bwMode="auto">
          <a:xfrm>
            <a:off x="8359708" y="85521"/>
            <a:ext cx="641432" cy="502947"/>
            <a:chOff x="8072462" y="6061075"/>
            <a:chExt cx="1071538" cy="796925"/>
          </a:xfrm>
        </p:grpSpPr>
        <p:pic>
          <p:nvPicPr>
            <p:cNvPr id="4" name="Picture 53" descr="SLSS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5" descr="Biology logo in circle with word"/>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Content Placeholder 5"/>
          <p:cNvSpPr txBox="1">
            <a:spLocks/>
          </p:cNvSpPr>
          <p:nvPr/>
        </p:nvSpPr>
        <p:spPr>
          <a:xfrm>
            <a:off x="456855" y="2924944"/>
            <a:ext cx="4038600" cy="3744416"/>
          </a:xfrm>
          <a:prstGeom prst="rect">
            <a:avLst/>
          </a:prstGeom>
          <a:ln w="38100">
            <a:solidFill>
              <a:schemeClr val="accent4"/>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1600" b="1" dirty="0">
                <a:solidFill>
                  <a:srgbClr val="FF0000"/>
                </a:solidFill>
              </a:rPr>
              <a:t>The functions of the kidneys </a:t>
            </a:r>
            <a:r>
              <a:rPr lang="en-GB" sz="1600" dirty="0">
                <a:solidFill>
                  <a:srgbClr val="FF0000"/>
                </a:solidFill>
              </a:rPr>
              <a:t>are:</a:t>
            </a:r>
          </a:p>
          <a:p>
            <a:pPr>
              <a:buFontTx/>
              <a:buChar char="•"/>
            </a:pPr>
            <a:r>
              <a:rPr lang="en-GB" sz="1600" dirty="0" smtClean="0"/>
              <a:t>  </a:t>
            </a:r>
            <a:r>
              <a:rPr lang="en-GB" sz="1600" dirty="0"/>
              <a:t>excretion of water, salts, and </a:t>
            </a:r>
            <a:r>
              <a:rPr lang="en-GB" sz="1600" dirty="0" smtClean="0"/>
              <a:t>urea</a:t>
            </a:r>
            <a:endParaRPr lang="en-GB" sz="1600" dirty="0"/>
          </a:p>
          <a:p>
            <a:pPr>
              <a:buFontTx/>
              <a:buChar char="•"/>
            </a:pPr>
            <a:r>
              <a:rPr lang="en-GB" sz="1600" dirty="0"/>
              <a:t>  osmoregulation:</a:t>
            </a:r>
          </a:p>
          <a:p>
            <a:r>
              <a:rPr lang="en-GB" sz="1600" dirty="0"/>
              <a:t>-  control the water content of the blood </a:t>
            </a:r>
            <a:endParaRPr lang="en-GB" sz="1600" dirty="0" smtClean="0"/>
          </a:p>
          <a:p>
            <a:r>
              <a:rPr lang="en-GB" sz="1600" dirty="0" smtClean="0"/>
              <a:t>-  </a:t>
            </a:r>
            <a:r>
              <a:rPr lang="en-GB" sz="1600" dirty="0"/>
              <a:t>control the salt concentration of the </a:t>
            </a:r>
            <a:r>
              <a:rPr lang="en-GB" sz="1600" dirty="0" smtClean="0"/>
              <a:t>blood</a:t>
            </a:r>
            <a:endParaRPr lang="en-GB" sz="1600" dirty="0"/>
          </a:p>
          <a:p>
            <a:pPr>
              <a:buFontTx/>
              <a:buChar char="•"/>
            </a:pPr>
            <a:r>
              <a:rPr lang="en-GB" sz="1600" dirty="0"/>
              <a:t>  control the pH of the blood (and body fluids)</a:t>
            </a:r>
          </a:p>
          <a:p>
            <a:pPr marL="0" indent="0">
              <a:buNone/>
            </a:pPr>
            <a:endParaRPr lang="en-GB" sz="1600" dirty="0" smtClean="0">
              <a:solidFill>
                <a:srgbClr val="FF0000"/>
              </a:solidFill>
            </a:endParaRPr>
          </a:p>
          <a:p>
            <a:pPr marL="0" indent="0">
              <a:buNone/>
            </a:pPr>
            <a:r>
              <a:rPr lang="en-GB" sz="1600" b="1" dirty="0">
                <a:solidFill>
                  <a:srgbClr val="FF0000"/>
                </a:solidFill>
              </a:rPr>
              <a:t>The kidneys make urine </a:t>
            </a:r>
            <a:r>
              <a:rPr lang="en-GB" sz="1600" dirty="0">
                <a:solidFill>
                  <a:srgbClr val="FF0000"/>
                </a:solidFill>
              </a:rPr>
              <a:t>in the following way:</a:t>
            </a:r>
          </a:p>
          <a:p>
            <a:pPr>
              <a:buFontTx/>
              <a:buChar char="•"/>
            </a:pPr>
            <a:r>
              <a:rPr lang="en-GB" sz="1600" dirty="0"/>
              <a:t>  blood (containing waste) enters the kidneys through the renal arteries</a:t>
            </a:r>
          </a:p>
          <a:p>
            <a:pPr>
              <a:buFontTx/>
              <a:buChar char="•"/>
            </a:pPr>
            <a:r>
              <a:rPr lang="en-GB" sz="1600" dirty="0"/>
              <a:t>  the kidneys filter waste and useful materials from the blood</a:t>
            </a:r>
          </a:p>
          <a:p>
            <a:pPr>
              <a:buFontTx/>
              <a:buChar char="•"/>
            </a:pPr>
            <a:r>
              <a:rPr lang="en-GB" sz="1600" dirty="0"/>
              <a:t>  useful materials are reabsorbed from the kidneys back into the blood</a:t>
            </a:r>
          </a:p>
          <a:p>
            <a:pPr>
              <a:buFontTx/>
              <a:buChar char="•"/>
            </a:pPr>
            <a:r>
              <a:rPr lang="en-GB" sz="1600" dirty="0"/>
              <a:t>  some materials are secreted from the blood into the kidneys</a:t>
            </a:r>
          </a:p>
          <a:p>
            <a:pPr>
              <a:buFontTx/>
              <a:buChar char="•"/>
            </a:pPr>
            <a:r>
              <a:rPr lang="en-GB" sz="1600" dirty="0"/>
              <a:t>  urine formed in the kidneys flows to the bladder through the ureters</a:t>
            </a:r>
          </a:p>
          <a:p>
            <a:pPr>
              <a:buFontTx/>
              <a:buChar char="•"/>
            </a:pPr>
            <a:r>
              <a:rPr lang="en-GB" sz="1600" dirty="0"/>
              <a:t>  blood (low in waste) leaves the kidneys in the renal </a:t>
            </a:r>
            <a:r>
              <a:rPr lang="en-GB" sz="1600" dirty="0" smtClean="0"/>
              <a:t>veins</a:t>
            </a:r>
          </a:p>
          <a:p>
            <a:r>
              <a:rPr lang="en-GB" sz="1600" b="1" dirty="0"/>
              <a:t>The bladder </a:t>
            </a:r>
            <a:r>
              <a:rPr lang="en-GB" sz="1600" dirty="0"/>
              <a:t>stores urine.</a:t>
            </a:r>
          </a:p>
          <a:p>
            <a:r>
              <a:rPr lang="en-GB" sz="1600" b="1" dirty="0" smtClean="0"/>
              <a:t>Urine </a:t>
            </a:r>
            <a:r>
              <a:rPr lang="en-GB" sz="1600" b="1" dirty="0"/>
              <a:t>is excreted </a:t>
            </a:r>
            <a:r>
              <a:rPr lang="en-GB" sz="1600" dirty="0"/>
              <a:t>through the urethra.</a:t>
            </a:r>
          </a:p>
          <a:p>
            <a:pPr>
              <a:buFontTx/>
              <a:buChar char="•"/>
            </a:pPr>
            <a:endParaRPr lang="en-GB" sz="1800" dirty="0"/>
          </a:p>
          <a:p>
            <a:endParaRPr lang="en-GB" sz="1000" dirty="0" smtClean="0"/>
          </a:p>
          <a:p>
            <a:endParaRPr lang="en-IE" sz="1000" dirty="0"/>
          </a:p>
        </p:txBody>
      </p:sp>
      <p:pic>
        <p:nvPicPr>
          <p:cNvPr id="11267" name="Picture 3" descr="C:\Users\Jacinta\Documents\School\Senior Biology\DVD 2011\03 Unit 3\3.4 Breathing system and Excretion\3.4.8.H Nephron of Kidney\4 Images\3.4.8.H Kidney L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5692" y="2420888"/>
            <a:ext cx="1334816" cy="12270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5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5550876"/>
            <a:ext cx="6696744" cy="1107996"/>
          </a:xfrm>
          <a:prstGeom prst="rect">
            <a:avLst/>
          </a:prstGeom>
          <a:noFill/>
          <a:ln w="38100">
            <a:solidFill>
              <a:srgbClr val="C00000"/>
            </a:solidFill>
          </a:ln>
        </p:spPr>
        <p:txBody>
          <a:bodyPr wrap="square" rtlCol="0">
            <a:spAutoFit/>
          </a:bodyPr>
          <a:lstStyle/>
          <a:p>
            <a:pPr algn="ctr"/>
            <a:r>
              <a:rPr lang="en-IE" sz="1200" b="1" dirty="0" smtClean="0"/>
              <a:t>Types of Blood Vessels</a:t>
            </a:r>
          </a:p>
          <a:p>
            <a:r>
              <a:rPr lang="en-IE" sz="900" b="1" dirty="0" smtClean="0"/>
              <a:t>Arteries:</a:t>
            </a:r>
            <a:r>
              <a:rPr lang="en-IE" sz="900" dirty="0" smtClean="0"/>
              <a:t> large blood vessels that carry oxygenated blood. They have small lumens and thick walls to withstand high blood pressure. They carry blood from the heart to the body. They have elastic walls.</a:t>
            </a:r>
          </a:p>
          <a:p>
            <a:r>
              <a:rPr lang="en-IE" sz="900" b="1" dirty="0" smtClean="0"/>
              <a:t>Veins: </a:t>
            </a:r>
            <a:r>
              <a:rPr lang="en-IE" sz="900" dirty="0" smtClean="0"/>
              <a:t>Blood vessels that carry deoxygenated blood from the body to the heart. They have  thin walls and large lumens, They contain valves.</a:t>
            </a:r>
          </a:p>
          <a:p>
            <a:r>
              <a:rPr lang="en-IE" sz="900" dirty="0" smtClean="0"/>
              <a:t>Capillaries: Tiny blood vessels that absorb food and oxygen to feed RBC and get rid of CO2 and waste. They connect arteries to Veins. </a:t>
            </a:r>
          </a:p>
          <a:p>
            <a:endParaRPr lang="en-IE" dirty="0"/>
          </a:p>
        </p:txBody>
      </p:sp>
      <p:pic>
        <p:nvPicPr>
          <p:cNvPr id="2054" name="Picture 6" descr="http://www.bbc.co.uk/scotland/learning/bitesize/standard/biology/images/villu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7045" y="3428019"/>
            <a:ext cx="1454160" cy="12251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pbs.org/wnet/redgold/journey/images/pic1_j1a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896" y="1556792"/>
            <a:ext cx="1504950" cy="15049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67544" y="12998"/>
            <a:ext cx="8229600" cy="895722"/>
          </a:xfrm>
        </p:spPr>
        <p:txBody>
          <a:bodyPr>
            <a:normAutofit/>
          </a:bodyPr>
          <a:lstStyle/>
          <a:p>
            <a:r>
              <a:rPr lang="en-IE" sz="2400" b="1" dirty="0" smtClean="0"/>
              <a:t>3.2.3  The Blood</a:t>
            </a:r>
            <a:endParaRPr lang="en-IE" sz="2400" b="1" dirty="0"/>
          </a:p>
        </p:txBody>
      </p:sp>
      <p:sp>
        <p:nvSpPr>
          <p:cNvPr id="3" name="Text Placeholder 2"/>
          <p:cNvSpPr>
            <a:spLocks noGrp="1"/>
          </p:cNvSpPr>
          <p:nvPr>
            <p:ph type="body" idx="1"/>
          </p:nvPr>
        </p:nvSpPr>
        <p:spPr>
          <a:xfrm>
            <a:off x="467544" y="548680"/>
            <a:ext cx="4040188" cy="639762"/>
          </a:xfrm>
        </p:spPr>
        <p:txBody>
          <a:bodyPr/>
          <a:lstStyle/>
          <a:p>
            <a:r>
              <a:rPr lang="en-IE" dirty="0" smtClean="0"/>
              <a:t>Blood and Blood vessels</a:t>
            </a:r>
            <a:endParaRPr lang="en-IE" dirty="0"/>
          </a:p>
        </p:txBody>
      </p:sp>
      <p:sp>
        <p:nvSpPr>
          <p:cNvPr id="4" name="Content Placeholder 3"/>
          <p:cNvSpPr>
            <a:spLocks noGrp="1"/>
          </p:cNvSpPr>
          <p:nvPr>
            <p:ph sz="half" idx="2"/>
          </p:nvPr>
        </p:nvSpPr>
        <p:spPr>
          <a:xfrm>
            <a:off x="395536" y="1196752"/>
            <a:ext cx="3250704" cy="4354123"/>
          </a:xfrm>
          <a:ln w="38100">
            <a:solidFill>
              <a:schemeClr val="accent2"/>
            </a:solidFill>
          </a:ln>
        </p:spPr>
        <p:txBody>
          <a:bodyPr>
            <a:normAutofit fontScale="25000" lnSpcReduction="20000"/>
          </a:bodyPr>
          <a:lstStyle/>
          <a:p>
            <a:pPr marL="0" indent="0">
              <a:buNone/>
            </a:pPr>
            <a:r>
              <a:rPr lang="en-IE" sz="3600" b="1" dirty="0" smtClean="0"/>
              <a:t>Blood-</a:t>
            </a:r>
            <a:r>
              <a:rPr lang="en-IE" sz="3600" dirty="0" smtClean="0"/>
              <a:t>:plasma-liquid of blood 92% water and 8% protein</a:t>
            </a:r>
          </a:p>
          <a:p>
            <a:pPr marL="0" indent="0">
              <a:buNone/>
            </a:pPr>
            <a:endParaRPr lang="en-IE" sz="3600" dirty="0"/>
          </a:p>
          <a:p>
            <a:pPr marL="0" indent="0">
              <a:buNone/>
            </a:pPr>
            <a:r>
              <a:rPr lang="en-IE" sz="3600" b="1" dirty="0" smtClean="0"/>
              <a:t>Functions of the blood</a:t>
            </a:r>
          </a:p>
          <a:p>
            <a:r>
              <a:rPr lang="en-IE" sz="3600" dirty="0"/>
              <a:t>Transport of </a:t>
            </a:r>
            <a:r>
              <a:rPr lang="en-IE" sz="3600" dirty="0" smtClean="0"/>
              <a:t>O</a:t>
            </a:r>
            <a:r>
              <a:rPr lang="en-IE" sz="3600" baseline="-25000" dirty="0" smtClean="0"/>
              <a:t>2, </a:t>
            </a:r>
            <a:r>
              <a:rPr lang="en-IE" sz="3600" dirty="0" smtClean="0"/>
              <a:t> nutrients both organic such as :glucose</a:t>
            </a:r>
            <a:r>
              <a:rPr lang="en-IE" sz="3600" dirty="0"/>
              <a:t>, vitamins, amino acids, </a:t>
            </a:r>
            <a:r>
              <a:rPr lang="en-IE" sz="3600" dirty="0" smtClean="0"/>
              <a:t>fatty acids </a:t>
            </a:r>
            <a:r>
              <a:rPr lang="en-IE" sz="3600" dirty="0"/>
              <a:t>and glycerol; </a:t>
            </a:r>
            <a:r>
              <a:rPr lang="en-IE" sz="3600" dirty="0" smtClean="0"/>
              <a:t> and inorganic ions such as: Na+, K+, </a:t>
            </a:r>
            <a:r>
              <a:rPr lang="en-IE" sz="3600" dirty="0" err="1" smtClean="0"/>
              <a:t>Cl</a:t>
            </a:r>
            <a:r>
              <a:rPr lang="en-IE" sz="3600" dirty="0" smtClean="0"/>
              <a:t>-, Ca2+ and I- </a:t>
            </a:r>
            <a:r>
              <a:rPr lang="en-IE" sz="3600" dirty="0"/>
              <a:t>to all body </a:t>
            </a:r>
            <a:r>
              <a:rPr lang="en-IE" sz="3600" dirty="0" smtClean="0"/>
              <a:t>cells</a:t>
            </a:r>
          </a:p>
          <a:p>
            <a:r>
              <a:rPr lang="en-IE" sz="3600" dirty="0" smtClean="0"/>
              <a:t>Transport </a:t>
            </a:r>
            <a:r>
              <a:rPr lang="en-IE" sz="3600" dirty="0"/>
              <a:t>of </a:t>
            </a:r>
            <a:r>
              <a:rPr lang="en-IE" sz="3600" dirty="0" smtClean="0"/>
              <a:t>CO</a:t>
            </a:r>
            <a:r>
              <a:rPr lang="en-IE" sz="3600" baseline="-25000" dirty="0" smtClean="0"/>
              <a:t>2 </a:t>
            </a:r>
            <a:r>
              <a:rPr lang="en-IE" sz="3600" dirty="0" smtClean="0"/>
              <a:t>and </a:t>
            </a:r>
            <a:r>
              <a:rPr lang="en-IE" sz="3600" dirty="0"/>
              <a:t>wastes </a:t>
            </a:r>
            <a:r>
              <a:rPr lang="en-IE" sz="3600" dirty="0" smtClean="0"/>
              <a:t>. It transports metabolic wastes such as : urea</a:t>
            </a:r>
            <a:r>
              <a:rPr lang="en-IE" sz="3600" dirty="0"/>
              <a:t>, </a:t>
            </a:r>
            <a:r>
              <a:rPr lang="en-IE" sz="3600" dirty="0" err="1"/>
              <a:t>creatinine</a:t>
            </a:r>
            <a:r>
              <a:rPr lang="en-IE" sz="3600" dirty="0"/>
              <a:t> </a:t>
            </a:r>
            <a:r>
              <a:rPr lang="en-IE" sz="3600" dirty="0" smtClean="0"/>
              <a:t>and uric acid away </a:t>
            </a:r>
            <a:r>
              <a:rPr lang="en-IE" sz="3600" dirty="0"/>
              <a:t>from </a:t>
            </a:r>
            <a:r>
              <a:rPr lang="en-IE" sz="3600" dirty="0" smtClean="0"/>
              <a:t>cells</a:t>
            </a:r>
          </a:p>
          <a:p>
            <a:r>
              <a:rPr lang="en-IE" sz="3600" dirty="0" smtClean="0"/>
              <a:t>Transport </a:t>
            </a:r>
            <a:r>
              <a:rPr lang="en-IE" sz="3600" dirty="0"/>
              <a:t>of chemical messengers  </a:t>
            </a:r>
            <a:r>
              <a:rPr lang="en-IE" sz="3600" dirty="0" err="1" smtClean="0"/>
              <a:t>inlcuding</a:t>
            </a:r>
            <a:r>
              <a:rPr lang="en-IE" sz="3600" dirty="0" smtClean="0"/>
              <a:t> hormones </a:t>
            </a:r>
            <a:r>
              <a:rPr lang="en-IE" sz="3600" dirty="0"/>
              <a:t>to </a:t>
            </a:r>
            <a:r>
              <a:rPr lang="en-IE" sz="3600" dirty="0" smtClean="0"/>
              <a:t>cells</a:t>
            </a:r>
          </a:p>
          <a:p>
            <a:r>
              <a:rPr lang="en-IE" sz="3600" dirty="0" smtClean="0"/>
              <a:t>Maintaining </a:t>
            </a:r>
            <a:r>
              <a:rPr lang="en-IE" sz="3600" dirty="0"/>
              <a:t>pH of body </a:t>
            </a:r>
            <a:r>
              <a:rPr lang="en-IE" sz="3600" dirty="0" smtClean="0"/>
              <a:t>fluids</a:t>
            </a:r>
          </a:p>
          <a:p>
            <a:r>
              <a:rPr lang="en-IE" sz="3600" dirty="0" smtClean="0"/>
              <a:t>Distributing </a:t>
            </a:r>
            <a:r>
              <a:rPr lang="en-IE" sz="3600" dirty="0"/>
              <a:t>heat and maintaining body </a:t>
            </a:r>
            <a:r>
              <a:rPr lang="en-IE" sz="3600" dirty="0" smtClean="0"/>
              <a:t>temperature</a:t>
            </a:r>
          </a:p>
          <a:p>
            <a:r>
              <a:rPr lang="en-IE" sz="3600" dirty="0" smtClean="0"/>
              <a:t>Maintaining </a:t>
            </a:r>
            <a:r>
              <a:rPr lang="en-IE" sz="3600" dirty="0"/>
              <a:t>water content and ion concentration of body </a:t>
            </a:r>
            <a:r>
              <a:rPr lang="en-IE" sz="3600" dirty="0" smtClean="0"/>
              <a:t>fluids</a:t>
            </a:r>
          </a:p>
          <a:p>
            <a:r>
              <a:rPr lang="en-IE" sz="3600" dirty="0" smtClean="0"/>
              <a:t>Protection </a:t>
            </a:r>
            <a:r>
              <a:rPr lang="en-IE" sz="3600" dirty="0"/>
              <a:t>against disease-causing micro-organisms</a:t>
            </a:r>
          </a:p>
          <a:p>
            <a:pPr marL="0" indent="0">
              <a:buNone/>
            </a:pPr>
            <a:endParaRPr lang="en-IE" sz="3600" dirty="0" smtClean="0"/>
          </a:p>
          <a:p>
            <a:pPr marL="0" indent="0">
              <a:buNone/>
            </a:pPr>
            <a:r>
              <a:rPr lang="en-IE" sz="3600" b="1" dirty="0" smtClean="0"/>
              <a:t>Platelets- </a:t>
            </a:r>
            <a:r>
              <a:rPr lang="en-IE" sz="3600" dirty="0" smtClean="0"/>
              <a:t>These have no nucleus, they are fragments of cells that help the blood to clot. They are formed in red bone marrow.</a:t>
            </a:r>
          </a:p>
          <a:p>
            <a:pPr marL="0" indent="0">
              <a:buNone/>
            </a:pPr>
            <a:r>
              <a:rPr lang="en-IE" sz="3600" dirty="0" smtClean="0"/>
              <a:t>They release fibres to work with protein to create blood clots, which form plugs to help reduce blood loss.</a:t>
            </a:r>
          </a:p>
          <a:p>
            <a:pPr marL="0" indent="0">
              <a:buNone/>
            </a:pPr>
            <a:r>
              <a:rPr lang="en-IE" sz="3600" b="1" dirty="0" smtClean="0"/>
              <a:t>RBC- red blood cells- </a:t>
            </a:r>
            <a:r>
              <a:rPr lang="en-IE" sz="3600" dirty="0" smtClean="0"/>
              <a:t>most abundant type of cells. They contain Haemoglobin,  and are biconcave discs. They do not contain a nucleus. They transport oxygen which they get when it diffuses into the capillaries from the alveoli. They are made in  red bone marrow. They are destroyed in liver and spleen.</a:t>
            </a:r>
          </a:p>
          <a:p>
            <a:pPr marL="0" indent="0">
              <a:buNone/>
            </a:pPr>
            <a:r>
              <a:rPr lang="en-IE" sz="3600" b="1" dirty="0" smtClean="0"/>
              <a:t>WBC-  white blood cells. </a:t>
            </a:r>
            <a:r>
              <a:rPr lang="en-IE" sz="3600" dirty="0" smtClean="0"/>
              <a:t>Their function is to defend against disease. They do this  either by phagocytosis where the WBC engulf pathogens or by the production of antibodies. They are produced in yellow bone marrow.</a:t>
            </a:r>
          </a:p>
          <a:p>
            <a:pPr marL="0" indent="0">
              <a:buNone/>
            </a:pPr>
            <a:r>
              <a:rPr lang="en-IE" sz="3600" b="1" dirty="0" smtClean="0"/>
              <a:t>Plasma</a:t>
            </a:r>
            <a:r>
              <a:rPr lang="en-IE" sz="3600" dirty="0" smtClean="0"/>
              <a:t> – the fluid part of the blood that contains dissolved substances</a:t>
            </a:r>
          </a:p>
          <a:p>
            <a:endParaRPr lang="en-IE" sz="3600" dirty="0"/>
          </a:p>
        </p:txBody>
      </p:sp>
      <p:sp>
        <p:nvSpPr>
          <p:cNvPr id="5" name="Text Placeholder 4"/>
          <p:cNvSpPr>
            <a:spLocks noGrp="1"/>
          </p:cNvSpPr>
          <p:nvPr>
            <p:ph type="body" sz="quarter" idx="3"/>
          </p:nvPr>
        </p:nvSpPr>
        <p:spPr>
          <a:xfrm>
            <a:off x="5124673" y="476672"/>
            <a:ext cx="3681735" cy="639762"/>
          </a:xfrm>
        </p:spPr>
        <p:txBody>
          <a:bodyPr/>
          <a:lstStyle/>
          <a:p>
            <a:r>
              <a:rPr lang="en-IE" dirty="0" smtClean="0"/>
              <a:t>The Lymphatic System</a:t>
            </a:r>
            <a:endParaRPr lang="en-IE" dirty="0"/>
          </a:p>
        </p:txBody>
      </p:sp>
      <p:sp>
        <p:nvSpPr>
          <p:cNvPr id="6" name="Content Placeholder 5"/>
          <p:cNvSpPr>
            <a:spLocks noGrp="1"/>
          </p:cNvSpPr>
          <p:nvPr>
            <p:ph sz="quarter" idx="4"/>
          </p:nvPr>
        </p:nvSpPr>
        <p:spPr>
          <a:xfrm>
            <a:off x="5148064" y="1124744"/>
            <a:ext cx="3538736" cy="4426132"/>
          </a:xfrm>
          <a:ln w="38100">
            <a:solidFill>
              <a:srgbClr val="C00000"/>
            </a:solidFill>
          </a:ln>
        </p:spPr>
        <p:txBody>
          <a:bodyPr>
            <a:normAutofit fontScale="25000" lnSpcReduction="20000"/>
          </a:bodyPr>
          <a:lstStyle/>
          <a:p>
            <a:pPr marL="0" indent="0">
              <a:buNone/>
            </a:pPr>
            <a:r>
              <a:rPr lang="en-IE" sz="3600" dirty="0" smtClean="0"/>
              <a:t>• </a:t>
            </a:r>
            <a:r>
              <a:rPr lang="en-IE" sz="3600" dirty="0"/>
              <a:t>The lymphatic system is </a:t>
            </a:r>
            <a:r>
              <a:rPr lang="en-IE" sz="3600" b="1" dirty="0"/>
              <a:t>another vascular system </a:t>
            </a:r>
            <a:r>
              <a:rPr lang="en-IE" sz="3600" dirty="0"/>
              <a:t>in your body. </a:t>
            </a:r>
            <a:endParaRPr lang="en-IE" sz="3600" dirty="0" smtClean="0"/>
          </a:p>
          <a:p>
            <a:pPr marL="0" indent="0">
              <a:buNone/>
            </a:pPr>
            <a:r>
              <a:rPr lang="en-IE" sz="3600" dirty="0" smtClean="0"/>
              <a:t>It is </a:t>
            </a:r>
            <a:r>
              <a:rPr lang="en-IE" sz="3600" b="1" dirty="0"/>
              <a:t>separate from your cardiovascular </a:t>
            </a:r>
            <a:r>
              <a:rPr lang="en-IE" sz="3600" dirty="0"/>
              <a:t>system (i.e. it has its own</a:t>
            </a:r>
          </a:p>
          <a:p>
            <a:pPr marL="0" indent="0">
              <a:buNone/>
            </a:pPr>
            <a:r>
              <a:rPr lang="en-IE" sz="3600" dirty="0"/>
              <a:t>veins and capillaries) but it is ultimately connected back with the</a:t>
            </a:r>
          </a:p>
          <a:p>
            <a:pPr marL="0" indent="0">
              <a:buNone/>
            </a:pPr>
            <a:r>
              <a:rPr lang="en-IE" sz="3600" dirty="0"/>
              <a:t>cardiovascular system (i.e. the fluid from the lymphatic system</a:t>
            </a:r>
          </a:p>
          <a:p>
            <a:pPr marL="0" indent="0">
              <a:buNone/>
            </a:pPr>
            <a:r>
              <a:rPr lang="en-IE" sz="3600" dirty="0"/>
              <a:t>eventually gets sent back into the bloodstream). </a:t>
            </a:r>
            <a:endParaRPr lang="en-IE" sz="3600" dirty="0" smtClean="0"/>
          </a:p>
          <a:p>
            <a:pPr marL="0" indent="0">
              <a:buNone/>
            </a:pPr>
            <a:r>
              <a:rPr lang="en-IE" sz="3600" dirty="0" smtClean="0"/>
              <a:t>The function of  the  lymphatic </a:t>
            </a:r>
            <a:r>
              <a:rPr lang="en-IE" sz="3600" dirty="0"/>
              <a:t>system </a:t>
            </a:r>
            <a:r>
              <a:rPr lang="en-IE" sz="3600" dirty="0" smtClean="0"/>
              <a:t>is to take </a:t>
            </a:r>
            <a:r>
              <a:rPr lang="en-IE" sz="3600" dirty="0"/>
              <a:t>up </a:t>
            </a:r>
            <a:r>
              <a:rPr lang="en-IE" sz="3600" b="1" dirty="0"/>
              <a:t>excess tissue fluid </a:t>
            </a:r>
            <a:r>
              <a:rPr lang="en-IE" sz="3600" dirty="0" smtClean="0"/>
              <a:t>from </a:t>
            </a:r>
            <a:r>
              <a:rPr lang="en-IE" sz="3600" dirty="0"/>
              <a:t>the </a:t>
            </a:r>
            <a:r>
              <a:rPr lang="en-IE" sz="3600" b="1" dirty="0"/>
              <a:t>tissues </a:t>
            </a:r>
            <a:r>
              <a:rPr lang="en-IE" sz="3600" dirty="0"/>
              <a:t>and </a:t>
            </a:r>
            <a:r>
              <a:rPr lang="en-IE" sz="3600" b="1" dirty="0"/>
              <a:t>returns </a:t>
            </a:r>
            <a:r>
              <a:rPr lang="en-IE" sz="3600" dirty="0"/>
              <a:t>it to the</a:t>
            </a:r>
          </a:p>
          <a:p>
            <a:pPr marL="0" indent="0">
              <a:buNone/>
            </a:pPr>
            <a:r>
              <a:rPr lang="en-IE" sz="3600" b="1" dirty="0" smtClean="0"/>
              <a:t>cardiovascular </a:t>
            </a:r>
            <a:r>
              <a:rPr lang="en-IE" sz="3600" b="1" dirty="0"/>
              <a:t>system</a:t>
            </a:r>
            <a:r>
              <a:rPr lang="en-IE" sz="3600" dirty="0"/>
              <a:t>.</a:t>
            </a:r>
          </a:p>
          <a:p>
            <a:pPr marL="0" indent="0">
              <a:buNone/>
            </a:pPr>
            <a:r>
              <a:rPr lang="en-IE" sz="3600" dirty="0"/>
              <a:t>• It is a </a:t>
            </a:r>
            <a:r>
              <a:rPr lang="en-IE" sz="3600" b="1" dirty="0"/>
              <a:t>one-way system </a:t>
            </a:r>
            <a:r>
              <a:rPr lang="en-IE" sz="3600" dirty="0"/>
              <a:t>that starts in the tissues and empties into the</a:t>
            </a:r>
          </a:p>
          <a:p>
            <a:pPr marL="0" indent="0">
              <a:buNone/>
            </a:pPr>
            <a:r>
              <a:rPr lang="en-IE" sz="3600" dirty="0"/>
              <a:t>cardiovascular system.</a:t>
            </a:r>
          </a:p>
          <a:p>
            <a:pPr marL="0" indent="0">
              <a:buNone/>
            </a:pPr>
            <a:r>
              <a:rPr lang="en-IE" sz="3600" dirty="0"/>
              <a:t>• Lymph vessels consist of </a:t>
            </a:r>
            <a:r>
              <a:rPr lang="en-IE" sz="3600" b="1" dirty="0"/>
              <a:t>LYMPH CAPILLARIES </a:t>
            </a:r>
            <a:r>
              <a:rPr lang="en-IE" sz="3600" dirty="0"/>
              <a:t>and </a:t>
            </a:r>
            <a:r>
              <a:rPr lang="en-IE" sz="3600" b="1" dirty="0"/>
              <a:t>LYMPH</a:t>
            </a:r>
          </a:p>
          <a:p>
            <a:pPr marL="0" indent="0">
              <a:buNone/>
            </a:pPr>
            <a:r>
              <a:rPr lang="en-IE" sz="3600" b="1" dirty="0"/>
              <a:t>VEINS </a:t>
            </a:r>
            <a:r>
              <a:rPr lang="en-IE" sz="3600" dirty="0"/>
              <a:t>(which have </a:t>
            </a:r>
            <a:r>
              <a:rPr lang="en-IE" sz="3600" b="1" dirty="0"/>
              <a:t>valves</a:t>
            </a:r>
            <a:r>
              <a:rPr lang="en-IE" sz="3600" dirty="0" smtClean="0"/>
              <a:t>).The fluid in the lymph vessels </a:t>
            </a:r>
            <a:r>
              <a:rPr lang="en-IE" sz="3600" dirty="0"/>
              <a:t>it is called </a:t>
            </a:r>
            <a:r>
              <a:rPr lang="en-IE" sz="3600" b="1" dirty="0"/>
              <a:t>LYMPH</a:t>
            </a:r>
            <a:r>
              <a:rPr lang="en-IE" sz="3600" dirty="0"/>
              <a:t>.</a:t>
            </a:r>
          </a:p>
          <a:p>
            <a:pPr marL="0" indent="0">
              <a:buNone/>
            </a:pPr>
            <a:r>
              <a:rPr lang="en-IE" sz="3600" dirty="0" smtClean="0"/>
              <a:t>• </a:t>
            </a:r>
            <a:r>
              <a:rPr lang="en-IE" sz="3600" dirty="0"/>
              <a:t>Lymph contains </a:t>
            </a:r>
            <a:r>
              <a:rPr lang="en-IE" sz="3600" b="1" dirty="0"/>
              <a:t>LYMPHOCYTES </a:t>
            </a:r>
            <a:r>
              <a:rPr lang="en-IE" sz="3600" dirty="0"/>
              <a:t>which are a type of white blood</a:t>
            </a:r>
          </a:p>
          <a:p>
            <a:pPr marL="0" indent="0">
              <a:buNone/>
            </a:pPr>
            <a:r>
              <a:rPr lang="en-IE" sz="3600" dirty="0"/>
              <a:t>cell. Some lymphocytes produce </a:t>
            </a:r>
            <a:r>
              <a:rPr lang="en-IE" sz="3600" b="1" dirty="0"/>
              <a:t>antibodies</a:t>
            </a:r>
            <a:r>
              <a:rPr lang="en-IE" sz="3600" dirty="0"/>
              <a:t>.</a:t>
            </a:r>
          </a:p>
          <a:p>
            <a:pPr marL="0" indent="0">
              <a:buNone/>
            </a:pPr>
            <a:endParaRPr lang="en-IE" sz="3600" i="1" dirty="0" smtClean="0"/>
          </a:p>
          <a:p>
            <a:pPr marL="0" indent="0">
              <a:buNone/>
            </a:pPr>
            <a:r>
              <a:rPr lang="en-IE" sz="3600" i="1" dirty="0" smtClean="0"/>
              <a:t>Other </a:t>
            </a:r>
            <a:r>
              <a:rPr lang="en-IE" sz="3600" i="1" dirty="0"/>
              <a:t>Parts of the Lymphatic system you should know:</a:t>
            </a:r>
          </a:p>
          <a:p>
            <a:pPr marL="0" indent="0">
              <a:buNone/>
            </a:pPr>
            <a:r>
              <a:rPr lang="en-IE" sz="3600" dirty="0"/>
              <a:t>• </a:t>
            </a:r>
            <a:r>
              <a:rPr lang="en-IE" sz="3600" b="1" dirty="0"/>
              <a:t>Lacteal</a:t>
            </a:r>
            <a:r>
              <a:rPr lang="en-IE" sz="3600" dirty="0"/>
              <a:t>: blind ends of lymph vessels in villi of the small intestine.</a:t>
            </a:r>
          </a:p>
          <a:p>
            <a:pPr marL="0" indent="0">
              <a:buNone/>
            </a:pPr>
            <a:r>
              <a:rPr lang="en-IE" sz="3600" b="1" dirty="0"/>
              <a:t>Products of fat digestion </a:t>
            </a:r>
            <a:r>
              <a:rPr lang="en-IE" sz="3600" dirty="0"/>
              <a:t>enter here</a:t>
            </a:r>
            <a:r>
              <a:rPr lang="en-IE" sz="3600" dirty="0" smtClean="0"/>
              <a:t>. The lacteals transport lipids  to the blood.  </a:t>
            </a:r>
            <a:endParaRPr lang="en-IE" sz="3600" dirty="0"/>
          </a:p>
          <a:p>
            <a:pPr marL="0" indent="0">
              <a:buNone/>
            </a:pPr>
            <a:r>
              <a:rPr lang="en-IE" sz="3600" dirty="0"/>
              <a:t>• </a:t>
            </a:r>
            <a:r>
              <a:rPr lang="en-IE" sz="3600" b="1" dirty="0"/>
              <a:t>LYMPH NODES</a:t>
            </a:r>
            <a:r>
              <a:rPr lang="en-IE" sz="3600" dirty="0"/>
              <a:t>: small </a:t>
            </a:r>
            <a:r>
              <a:rPr lang="en-IE" sz="3600" b="1" dirty="0"/>
              <a:t>oval or round structures </a:t>
            </a:r>
            <a:r>
              <a:rPr lang="en-IE" sz="3600" dirty="0"/>
              <a:t>that occur along strategic places on lymph vessels. </a:t>
            </a:r>
            <a:r>
              <a:rPr lang="en-IE" sz="3600" dirty="0" smtClean="0"/>
              <a:t>They </a:t>
            </a:r>
            <a:r>
              <a:rPr lang="en-IE" sz="3600" b="1" dirty="0" smtClean="0"/>
              <a:t>produce </a:t>
            </a:r>
            <a:r>
              <a:rPr lang="en-IE" sz="3600" b="1" dirty="0"/>
              <a:t>and store lymphocytes</a:t>
            </a:r>
            <a:r>
              <a:rPr lang="en-IE" sz="3600" dirty="0"/>
              <a:t>, and </a:t>
            </a:r>
            <a:r>
              <a:rPr lang="en-IE" sz="3600" b="1" dirty="0"/>
              <a:t>filter lymph </a:t>
            </a:r>
            <a:r>
              <a:rPr lang="en-IE" sz="3600" dirty="0"/>
              <a:t>of </a:t>
            </a:r>
            <a:r>
              <a:rPr lang="en-IE" sz="3600" b="1" dirty="0"/>
              <a:t>damaged cells and debris</a:t>
            </a:r>
            <a:r>
              <a:rPr lang="en-IE" sz="3600" dirty="0"/>
              <a:t>.</a:t>
            </a:r>
          </a:p>
          <a:p>
            <a:pPr marL="0" indent="0">
              <a:buNone/>
            </a:pPr>
            <a:r>
              <a:rPr lang="en-IE" sz="3600" dirty="0"/>
              <a:t>• </a:t>
            </a:r>
            <a:r>
              <a:rPr lang="en-IE" sz="3600" b="1" dirty="0"/>
              <a:t>SPLEEN</a:t>
            </a:r>
            <a:r>
              <a:rPr lang="en-IE" sz="3600" dirty="0"/>
              <a:t>: located </a:t>
            </a:r>
            <a:r>
              <a:rPr lang="en-IE" sz="3600" b="1" dirty="0"/>
              <a:t>behind the stomach</a:t>
            </a:r>
            <a:r>
              <a:rPr lang="en-IE" sz="3600" dirty="0"/>
              <a:t>. </a:t>
            </a:r>
            <a:r>
              <a:rPr lang="en-IE" sz="3600" b="1" dirty="0"/>
              <a:t>Contains white blood cells and stores blood</a:t>
            </a:r>
            <a:r>
              <a:rPr lang="en-IE" sz="3600" dirty="0"/>
              <a:t>.</a:t>
            </a:r>
          </a:p>
          <a:p>
            <a:pPr marL="0" indent="0">
              <a:buNone/>
            </a:pPr>
            <a:r>
              <a:rPr lang="en-IE" sz="3600" dirty="0"/>
              <a:t>• </a:t>
            </a:r>
            <a:r>
              <a:rPr lang="en-IE" sz="3600" b="1" dirty="0"/>
              <a:t>THYMUS GLAND</a:t>
            </a:r>
            <a:r>
              <a:rPr lang="en-IE" sz="3600" dirty="0"/>
              <a:t>: located in the upper thoracic cavity, </a:t>
            </a:r>
            <a:r>
              <a:rPr lang="en-IE" sz="3600" b="1" dirty="0"/>
              <a:t>functions in production and maturation of </a:t>
            </a:r>
            <a:r>
              <a:rPr lang="en-IE" sz="3600" b="1" dirty="0" smtClean="0"/>
              <a:t>some lymphocytes</a:t>
            </a:r>
            <a:r>
              <a:rPr lang="en-IE" sz="3600" dirty="0"/>
              <a:t>. Decreases in size with age (may be a factor in aging).</a:t>
            </a:r>
          </a:p>
          <a:p>
            <a:pPr marL="0" indent="0">
              <a:buNone/>
            </a:pPr>
            <a:r>
              <a:rPr lang="en-IE" sz="3600" b="1" dirty="0"/>
              <a:t>Summary of Main Functions of Lymphatic System</a:t>
            </a:r>
          </a:p>
          <a:p>
            <a:pPr marL="0" indent="0">
              <a:buNone/>
            </a:pPr>
            <a:r>
              <a:rPr lang="en-IE" sz="3600" dirty="0"/>
              <a:t>1. </a:t>
            </a:r>
            <a:r>
              <a:rPr lang="en-IE" sz="3600" b="1" dirty="0"/>
              <a:t>transport </a:t>
            </a:r>
            <a:r>
              <a:rPr lang="en-IE" sz="3600" dirty="0"/>
              <a:t>of excess tissue fluid back to cardiovascular system</a:t>
            </a:r>
          </a:p>
          <a:p>
            <a:pPr marL="0" indent="0">
              <a:buNone/>
            </a:pPr>
            <a:r>
              <a:rPr lang="en-IE" sz="3600" dirty="0"/>
              <a:t>2. </a:t>
            </a:r>
            <a:r>
              <a:rPr lang="en-IE" sz="3600" b="1" dirty="0"/>
              <a:t>absorption </a:t>
            </a:r>
            <a:r>
              <a:rPr lang="en-IE" sz="3600" dirty="0"/>
              <a:t>of </a:t>
            </a:r>
            <a:r>
              <a:rPr lang="en-IE" sz="3600" b="1" dirty="0"/>
              <a:t>fat </a:t>
            </a:r>
            <a:r>
              <a:rPr lang="en-IE" sz="3600" dirty="0"/>
              <a:t>from the intestine and transport to blood</a:t>
            </a:r>
          </a:p>
          <a:p>
            <a:pPr marL="0" indent="0">
              <a:buNone/>
            </a:pPr>
            <a:r>
              <a:rPr lang="en-IE" sz="3600" dirty="0"/>
              <a:t>3. </a:t>
            </a:r>
            <a:r>
              <a:rPr lang="en-IE" sz="3600" b="1" dirty="0"/>
              <a:t>fighting infection </a:t>
            </a:r>
            <a:r>
              <a:rPr lang="en-IE" sz="3600" dirty="0"/>
              <a:t>by </a:t>
            </a:r>
            <a:r>
              <a:rPr lang="en-IE" sz="3600" dirty="0" smtClean="0"/>
              <a:t>production </a:t>
            </a:r>
            <a:r>
              <a:rPr lang="en-IE" sz="3600" dirty="0"/>
              <a:t>of </a:t>
            </a:r>
            <a:r>
              <a:rPr lang="en-IE" sz="3600" b="1" dirty="0"/>
              <a:t>lymphocytes </a:t>
            </a:r>
            <a:r>
              <a:rPr lang="en-IE" sz="3600" b="1" dirty="0" smtClean="0"/>
              <a:t> </a:t>
            </a:r>
            <a:r>
              <a:rPr lang="en-IE" sz="3600" dirty="0" smtClean="0"/>
              <a:t>Some</a:t>
            </a:r>
            <a:endParaRPr lang="en-IE" sz="3600" dirty="0"/>
          </a:p>
          <a:p>
            <a:pPr marL="0" indent="0">
              <a:buNone/>
            </a:pPr>
            <a:r>
              <a:rPr lang="en-IE" sz="3600" dirty="0"/>
              <a:t>lymphocytes produce </a:t>
            </a:r>
            <a:r>
              <a:rPr lang="en-IE" sz="3600" b="1" dirty="0"/>
              <a:t>antibodies</a:t>
            </a:r>
            <a:r>
              <a:rPr lang="en-IE" dirty="0"/>
              <a:t>.</a:t>
            </a:r>
          </a:p>
        </p:txBody>
      </p:sp>
      <p:grpSp>
        <p:nvGrpSpPr>
          <p:cNvPr id="11" name="Group 81"/>
          <p:cNvGrpSpPr>
            <a:grpSpLocks noChangeAspect="1"/>
          </p:cNvGrpSpPr>
          <p:nvPr/>
        </p:nvGrpSpPr>
        <p:grpSpPr bwMode="auto">
          <a:xfrm>
            <a:off x="8359708" y="85521"/>
            <a:ext cx="641432" cy="502947"/>
            <a:chOff x="8072462" y="6061075"/>
            <a:chExt cx="1071538" cy="796925"/>
          </a:xfrm>
        </p:grpSpPr>
        <p:pic>
          <p:nvPicPr>
            <p:cNvPr id="12" name="Picture 53" descr="SLSS Lo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5" descr="Biology logo in circle with word"/>
            <p:cNvPicPr>
              <a:picLocks noChangeAspect="1" noChangeArrowheads="1"/>
            </p:cNvPicPr>
            <p:nvPr/>
          </p:nvPicPr>
          <p:blipFill>
            <a:blip r:embed="rId5"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050" name="Picture 2" descr="http://www.nakedscience.org/mrg/Anatomy%20Lecture%20Notes%20Unit%207%20Circulatory%20System%20-%20The%20Blood%20Vessels_files/image001.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80312" y="5351150"/>
            <a:ext cx="1507144" cy="1296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455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0"/>
            <a:ext cx="8229600" cy="1143000"/>
          </a:xfrm>
        </p:spPr>
        <p:txBody>
          <a:bodyPr>
            <a:normAutofit/>
          </a:bodyPr>
          <a:lstStyle/>
          <a:p>
            <a:r>
              <a:rPr lang="en-IE" sz="2400" b="1" dirty="0" smtClean="0"/>
              <a:t>3.5.3 The Eye and the Ear</a:t>
            </a:r>
            <a:endParaRPr lang="en-IE" sz="2400" b="1" dirty="0"/>
          </a:p>
        </p:txBody>
      </p:sp>
      <p:sp>
        <p:nvSpPr>
          <p:cNvPr id="3" name="Text Placeholder 2"/>
          <p:cNvSpPr>
            <a:spLocks noGrp="1"/>
          </p:cNvSpPr>
          <p:nvPr>
            <p:ph type="body" idx="1"/>
          </p:nvPr>
        </p:nvSpPr>
        <p:spPr>
          <a:xfrm>
            <a:off x="467544" y="764704"/>
            <a:ext cx="3600400" cy="639762"/>
          </a:xfrm>
        </p:spPr>
        <p:txBody>
          <a:bodyPr/>
          <a:lstStyle/>
          <a:p>
            <a:pPr algn="ctr"/>
            <a:r>
              <a:rPr lang="en-IE" dirty="0" smtClean="0"/>
              <a:t>The Eye</a:t>
            </a:r>
            <a:endParaRPr lang="en-IE"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395536" y="1491498"/>
            <a:ext cx="2664296" cy="2251760"/>
          </a:xfrm>
        </p:spPr>
      </p:pic>
      <p:sp>
        <p:nvSpPr>
          <p:cNvPr id="5" name="Text Placeholder 4"/>
          <p:cNvSpPr>
            <a:spLocks noGrp="1"/>
          </p:cNvSpPr>
          <p:nvPr>
            <p:ph type="body" sz="quarter" idx="3"/>
          </p:nvPr>
        </p:nvSpPr>
        <p:spPr>
          <a:xfrm>
            <a:off x="4716016" y="836712"/>
            <a:ext cx="4041775" cy="639762"/>
          </a:xfrm>
        </p:spPr>
        <p:txBody>
          <a:bodyPr/>
          <a:lstStyle/>
          <a:p>
            <a:pPr algn="ctr"/>
            <a:r>
              <a:rPr lang="en-IE" dirty="0" smtClean="0"/>
              <a:t>The Ear</a:t>
            </a:r>
            <a:endParaRPr lang="en-IE" dirty="0"/>
          </a:p>
        </p:txBody>
      </p:sp>
      <p:pic>
        <p:nvPicPr>
          <p:cNvPr id="3074" name="Picture 2" descr="http://upload.wikimedia.org/wikipedia/commons/thumb/d/d2/Anatomy_of_the_Human_Ear.svg/300px-Anatomy_of_the_Human_Ear.sv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39159" y="1412776"/>
            <a:ext cx="3456384"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51520" y="3789040"/>
            <a:ext cx="3816424" cy="3000821"/>
          </a:xfrm>
          <a:prstGeom prst="rect">
            <a:avLst/>
          </a:prstGeom>
          <a:noFill/>
          <a:ln w="57150">
            <a:solidFill>
              <a:schemeClr val="tx2"/>
            </a:solidFill>
          </a:ln>
        </p:spPr>
        <p:txBody>
          <a:bodyPr wrap="square" rtlCol="0">
            <a:spAutoFit/>
          </a:bodyPr>
          <a:lstStyle/>
          <a:p>
            <a:pPr>
              <a:buFontTx/>
              <a:buChar char="•"/>
            </a:pPr>
            <a:r>
              <a:rPr lang="en-GB" sz="900" dirty="0" smtClean="0"/>
              <a:t>The </a:t>
            </a:r>
            <a:r>
              <a:rPr lang="en-GB" sz="900" b="1" dirty="0" smtClean="0"/>
              <a:t>conjunctiva </a:t>
            </a:r>
            <a:r>
              <a:rPr lang="en-GB" sz="900" dirty="0" smtClean="0"/>
              <a:t>is the membrane surrounding the eye. It protects the eye.</a:t>
            </a:r>
          </a:p>
          <a:p>
            <a:pPr>
              <a:buFontTx/>
              <a:buChar char="•"/>
            </a:pPr>
            <a:r>
              <a:rPr lang="en-GB" sz="900" dirty="0" smtClean="0"/>
              <a:t>  The </a:t>
            </a:r>
            <a:r>
              <a:rPr lang="en-GB" sz="900" b="1" dirty="0" smtClean="0"/>
              <a:t>sclera </a:t>
            </a:r>
            <a:r>
              <a:rPr lang="en-GB" sz="900" dirty="0" smtClean="0"/>
              <a:t>is a tough, white coat that holds the eye in shape.</a:t>
            </a:r>
          </a:p>
          <a:p>
            <a:pPr>
              <a:buFontTx/>
              <a:buChar char="•"/>
            </a:pPr>
            <a:r>
              <a:rPr lang="en-GB" sz="900" dirty="0" smtClean="0"/>
              <a:t>  The </a:t>
            </a:r>
            <a:r>
              <a:rPr lang="en-GB" sz="900" b="1" dirty="0" smtClean="0"/>
              <a:t>cornea </a:t>
            </a:r>
            <a:r>
              <a:rPr lang="en-GB" sz="900" dirty="0" smtClean="0"/>
              <a:t>is the front part of the sclera. It allows light into the eye and bonds it to help focus light  on the retina.</a:t>
            </a:r>
          </a:p>
          <a:p>
            <a:pPr>
              <a:buFontTx/>
              <a:buChar char="•"/>
            </a:pPr>
            <a:r>
              <a:rPr lang="en-GB" sz="900" dirty="0" smtClean="0"/>
              <a:t>  The </a:t>
            </a:r>
            <a:r>
              <a:rPr lang="en-GB" sz="900" b="1" dirty="0" smtClean="0"/>
              <a:t>choroid </a:t>
            </a:r>
            <a:r>
              <a:rPr lang="en-GB" sz="900" dirty="0" smtClean="0"/>
              <a:t>nourishes the eye and prevents internal reflection of light.</a:t>
            </a:r>
          </a:p>
          <a:p>
            <a:pPr>
              <a:buFontTx/>
              <a:buChar char="•"/>
            </a:pPr>
            <a:r>
              <a:rPr lang="en-GB" sz="900" b="1" dirty="0" smtClean="0"/>
              <a:t>  The</a:t>
            </a:r>
            <a:r>
              <a:rPr lang="en-GB" sz="900" dirty="0" smtClean="0"/>
              <a:t> </a:t>
            </a:r>
            <a:r>
              <a:rPr lang="en-GB" sz="900" b="1" dirty="0" smtClean="0"/>
              <a:t>retina </a:t>
            </a:r>
            <a:r>
              <a:rPr lang="en-GB" sz="900" dirty="0" smtClean="0"/>
              <a:t>is light sensitive. It contains light receptors, rods (for black and white vision and to see in dim light) and cones (for colour vision, and to see in bright light).</a:t>
            </a:r>
          </a:p>
          <a:p>
            <a:pPr>
              <a:buFontTx/>
              <a:buChar char="•"/>
            </a:pPr>
            <a:r>
              <a:rPr lang="en-GB" sz="900" dirty="0" smtClean="0"/>
              <a:t>  The </a:t>
            </a:r>
            <a:r>
              <a:rPr lang="en-GB" sz="900" b="1" dirty="0" smtClean="0"/>
              <a:t>fovea </a:t>
            </a:r>
            <a:r>
              <a:rPr lang="en-GB" sz="900" dirty="0" smtClean="0"/>
              <a:t>is the part of the retina where most images are focused.</a:t>
            </a:r>
          </a:p>
          <a:p>
            <a:pPr>
              <a:buFontTx/>
              <a:buChar char="•"/>
            </a:pPr>
            <a:r>
              <a:rPr lang="en-GB" sz="900" dirty="0" smtClean="0"/>
              <a:t>  The </a:t>
            </a:r>
            <a:r>
              <a:rPr lang="en-GB" sz="900" b="1" dirty="0" smtClean="0"/>
              <a:t>blind spot </a:t>
            </a:r>
            <a:r>
              <a:rPr lang="en-GB" sz="900" dirty="0" smtClean="0"/>
              <a:t>is where the optic nerve leaves the retina. It has no rods or cones.</a:t>
            </a:r>
          </a:p>
          <a:p>
            <a:pPr>
              <a:buFontTx/>
              <a:buChar char="•"/>
            </a:pPr>
            <a:r>
              <a:rPr lang="en-GB" sz="900" dirty="0" smtClean="0"/>
              <a:t>The </a:t>
            </a:r>
            <a:r>
              <a:rPr lang="en-GB" sz="900" b="1" dirty="0" smtClean="0"/>
              <a:t>optic nerve </a:t>
            </a:r>
            <a:r>
              <a:rPr lang="en-GB" sz="900" dirty="0" smtClean="0"/>
              <a:t>carries impulses to the brain.</a:t>
            </a:r>
          </a:p>
          <a:p>
            <a:pPr>
              <a:buFontTx/>
              <a:buChar char="•"/>
            </a:pPr>
            <a:r>
              <a:rPr lang="en-GB" sz="900" dirty="0" smtClean="0"/>
              <a:t>The </a:t>
            </a:r>
            <a:r>
              <a:rPr lang="en-GB" sz="900" b="1" dirty="0" smtClean="0"/>
              <a:t>lens </a:t>
            </a:r>
            <a:r>
              <a:rPr lang="en-GB" sz="900" dirty="0" smtClean="0"/>
              <a:t>focuses light on the retina.</a:t>
            </a:r>
          </a:p>
          <a:p>
            <a:pPr>
              <a:buFontTx/>
              <a:buChar char="•"/>
            </a:pPr>
            <a:r>
              <a:rPr lang="en-GB" sz="900" dirty="0" smtClean="0"/>
              <a:t>  The </a:t>
            </a:r>
            <a:r>
              <a:rPr lang="en-GB" sz="900" b="1" dirty="0" smtClean="0"/>
              <a:t>iris </a:t>
            </a:r>
            <a:r>
              <a:rPr lang="en-GB" sz="900" dirty="0" smtClean="0"/>
              <a:t>is the coloured part of the eye. It controls the amount of light entering the eye.</a:t>
            </a:r>
          </a:p>
          <a:p>
            <a:pPr>
              <a:buFontTx/>
              <a:buChar char="•"/>
            </a:pPr>
            <a:r>
              <a:rPr lang="en-GB" sz="900" dirty="0" smtClean="0"/>
              <a:t>  The </a:t>
            </a:r>
            <a:r>
              <a:rPr lang="en-GB" sz="900" b="1" dirty="0" smtClean="0"/>
              <a:t>pupil </a:t>
            </a:r>
            <a:r>
              <a:rPr lang="en-GB" sz="900" dirty="0" smtClean="0"/>
              <a:t>is the black circle at the front of the eye. It lets light into the eye.</a:t>
            </a:r>
            <a:endParaRPr lang="en-GB" sz="900" b="1" dirty="0" smtClean="0"/>
          </a:p>
          <a:p>
            <a:pPr>
              <a:buFontTx/>
              <a:buChar char="•"/>
            </a:pPr>
            <a:r>
              <a:rPr lang="en-GB" sz="900" b="1" dirty="0" smtClean="0"/>
              <a:t> </a:t>
            </a:r>
            <a:r>
              <a:rPr lang="en-GB" sz="900" dirty="0" smtClean="0"/>
              <a:t>The</a:t>
            </a:r>
            <a:r>
              <a:rPr lang="en-GB" sz="900" b="1" dirty="0" smtClean="0"/>
              <a:t> </a:t>
            </a:r>
            <a:r>
              <a:rPr lang="en-GB" sz="900" b="1" dirty="0" err="1" smtClean="0"/>
              <a:t>Ciliary</a:t>
            </a:r>
            <a:r>
              <a:rPr lang="en-GB" sz="900" b="1" dirty="0" smtClean="0"/>
              <a:t> muscles</a:t>
            </a:r>
            <a:r>
              <a:rPr lang="en-GB" sz="900" dirty="0" smtClean="0"/>
              <a:t> change the shape of the lens (called accommodation) to focus the image on the retina.</a:t>
            </a:r>
          </a:p>
          <a:p>
            <a:pPr>
              <a:buFontTx/>
              <a:buChar char="•"/>
            </a:pPr>
            <a:r>
              <a:rPr lang="en-GB" sz="900" dirty="0" smtClean="0"/>
              <a:t>  The </a:t>
            </a:r>
            <a:r>
              <a:rPr lang="en-GB" sz="900" b="1" dirty="0" smtClean="0"/>
              <a:t>aqueous </a:t>
            </a:r>
            <a:r>
              <a:rPr lang="en-GB" sz="900" dirty="0" smtClean="0"/>
              <a:t>and </a:t>
            </a:r>
            <a:r>
              <a:rPr lang="en-GB" sz="900" b="1" dirty="0" smtClean="0"/>
              <a:t>vitreous humours </a:t>
            </a:r>
            <a:r>
              <a:rPr lang="en-GB" sz="900" dirty="0" smtClean="0"/>
              <a:t>is fluid that helps to keep the eye in shape.</a:t>
            </a:r>
          </a:p>
          <a:p>
            <a:endParaRPr lang="en-IE" sz="900" dirty="0"/>
          </a:p>
        </p:txBody>
      </p:sp>
      <p:sp>
        <p:nvSpPr>
          <p:cNvPr id="10" name="TextBox 9"/>
          <p:cNvSpPr txBox="1"/>
          <p:nvPr/>
        </p:nvSpPr>
        <p:spPr>
          <a:xfrm>
            <a:off x="4640893" y="4005064"/>
            <a:ext cx="4109305" cy="2169825"/>
          </a:xfrm>
          <a:prstGeom prst="rect">
            <a:avLst/>
          </a:prstGeom>
          <a:noFill/>
          <a:ln w="57150">
            <a:solidFill>
              <a:schemeClr val="tx2"/>
            </a:solidFill>
          </a:ln>
        </p:spPr>
        <p:txBody>
          <a:bodyPr wrap="square" rtlCol="0">
            <a:spAutoFit/>
          </a:bodyPr>
          <a:lstStyle/>
          <a:p>
            <a:r>
              <a:rPr lang="en-GB" sz="900" b="1" dirty="0" smtClean="0"/>
              <a:t>The ear </a:t>
            </a:r>
            <a:r>
              <a:rPr lang="en-GB" sz="900" dirty="0" smtClean="0"/>
              <a:t>is the organ of hearing. </a:t>
            </a:r>
          </a:p>
          <a:p>
            <a:pPr>
              <a:buFontTx/>
              <a:buChar char="•"/>
            </a:pPr>
            <a:r>
              <a:rPr lang="en-GB" sz="900" dirty="0" smtClean="0"/>
              <a:t>  The </a:t>
            </a:r>
            <a:r>
              <a:rPr lang="en-GB" sz="900" b="1" dirty="0" smtClean="0"/>
              <a:t>pinna</a:t>
            </a:r>
            <a:r>
              <a:rPr lang="en-GB" sz="900" dirty="0" smtClean="0"/>
              <a:t>  or ear lobe collects vibrations.</a:t>
            </a:r>
          </a:p>
          <a:p>
            <a:pPr>
              <a:buFontTx/>
              <a:buChar char="•"/>
            </a:pPr>
            <a:r>
              <a:rPr lang="en-GB" sz="900" dirty="0" smtClean="0"/>
              <a:t>  The </a:t>
            </a:r>
            <a:r>
              <a:rPr lang="en-GB" sz="900" b="1" dirty="0" smtClean="0"/>
              <a:t>auditory canal </a:t>
            </a:r>
            <a:r>
              <a:rPr lang="en-GB" sz="900" dirty="0" smtClean="0"/>
              <a:t>carries vibrations  from the pinna to the eardrum.</a:t>
            </a:r>
          </a:p>
          <a:p>
            <a:pPr>
              <a:buFontTx/>
              <a:buChar char="•"/>
            </a:pPr>
            <a:r>
              <a:rPr lang="en-GB" sz="900" dirty="0" smtClean="0"/>
              <a:t>  The </a:t>
            </a:r>
            <a:r>
              <a:rPr lang="en-GB" sz="900" b="1" dirty="0" smtClean="0"/>
              <a:t>eardrum</a:t>
            </a:r>
            <a:r>
              <a:rPr lang="en-GB" sz="900" dirty="0" smtClean="0"/>
              <a:t> carries the vibrations to the middle ear.</a:t>
            </a:r>
          </a:p>
          <a:p>
            <a:pPr>
              <a:buFontTx/>
              <a:buChar char="•"/>
            </a:pPr>
            <a:r>
              <a:rPr lang="en-GB" sz="900" dirty="0" smtClean="0"/>
              <a:t>  The </a:t>
            </a:r>
            <a:r>
              <a:rPr lang="en-GB" sz="900" b="1" dirty="0" err="1" smtClean="0"/>
              <a:t>ossicles</a:t>
            </a:r>
            <a:r>
              <a:rPr lang="en-GB" sz="900" b="1" dirty="0" smtClean="0"/>
              <a:t> </a:t>
            </a:r>
            <a:r>
              <a:rPr lang="en-GB" sz="900" dirty="0" smtClean="0"/>
              <a:t>(the hammer, anvil and stirrup) increase</a:t>
            </a:r>
            <a:r>
              <a:rPr lang="en-GB" sz="900" dirty="0"/>
              <a:t> </a:t>
            </a:r>
            <a:r>
              <a:rPr lang="en-GB" sz="900" dirty="0" smtClean="0"/>
              <a:t>the amplitude of  the vibrations and pass them on to the oval window.</a:t>
            </a:r>
          </a:p>
          <a:p>
            <a:pPr>
              <a:buFontTx/>
              <a:buChar char="•"/>
            </a:pPr>
            <a:r>
              <a:rPr lang="en-GB" sz="900" dirty="0" smtClean="0"/>
              <a:t>  The </a:t>
            </a:r>
            <a:r>
              <a:rPr lang="en-GB" sz="900" b="1" dirty="0" smtClean="0"/>
              <a:t>Eustachian tube</a:t>
            </a:r>
            <a:r>
              <a:rPr lang="en-GB" sz="900" dirty="0" smtClean="0"/>
              <a:t>, connects the middle ear with the pharynx and equalises pressure between the middle and outer ear.</a:t>
            </a:r>
          </a:p>
          <a:p>
            <a:pPr>
              <a:buFontTx/>
              <a:buChar char="•"/>
            </a:pPr>
            <a:r>
              <a:rPr lang="en-GB" sz="900" dirty="0" smtClean="0"/>
              <a:t>The </a:t>
            </a:r>
            <a:r>
              <a:rPr lang="en-GB" sz="900" b="1" dirty="0" smtClean="0"/>
              <a:t>cochlea </a:t>
            </a:r>
            <a:r>
              <a:rPr lang="en-GB" sz="900" dirty="0" smtClean="0"/>
              <a:t>is responsible for hearing. It converts vibrations into electrical impulses that are sent to the brain along the auditory nerve.</a:t>
            </a:r>
          </a:p>
          <a:p>
            <a:pPr>
              <a:buFontTx/>
              <a:buChar char="•"/>
            </a:pPr>
            <a:r>
              <a:rPr lang="en-GB" sz="900" dirty="0" smtClean="0"/>
              <a:t>  The </a:t>
            </a:r>
            <a:r>
              <a:rPr lang="en-GB" sz="900" b="1" dirty="0" smtClean="0"/>
              <a:t>organ of </a:t>
            </a:r>
            <a:r>
              <a:rPr lang="en-GB" sz="900" b="1" dirty="0" err="1" smtClean="0"/>
              <a:t>Corti</a:t>
            </a:r>
            <a:r>
              <a:rPr lang="en-GB" sz="900" b="1" dirty="0" smtClean="0"/>
              <a:t> </a:t>
            </a:r>
            <a:r>
              <a:rPr lang="en-GB" sz="900" dirty="0" smtClean="0"/>
              <a:t>in the cochlea contains receptor cells that us to  hear</a:t>
            </a:r>
          </a:p>
          <a:p>
            <a:pPr>
              <a:buFontTx/>
              <a:buChar char="•"/>
            </a:pPr>
            <a:r>
              <a:rPr lang="en-GB" sz="900" dirty="0"/>
              <a:t> </a:t>
            </a:r>
            <a:r>
              <a:rPr lang="en-GB" sz="900" dirty="0" smtClean="0"/>
              <a:t> The </a:t>
            </a:r>
            <a:r>
              <a:rPr lang="en-GB" sz="900" b="1" dirty="0" smtClean="0"/>
              <a:t>semi-circular canals </a:t>
            </a:r>
            <a:r>
              <a:rPr lang="en-GB" sz="900" dirty="0" smtClean="0"/>
              <a:t>are responsible for balance.</a:t>
            </a:r>
          </a:p>
          <a:p>
            <a:pPr>
              <a:buFontTx/>
              <a:buChar char="•"/>
            </a:pPr>
            <a:endParaRPr lang="en-GB" sz="900" dirty="0" smtClean="0"/>
          </a:p>
          <a:p>
            <a:pPr>
              <a:buFontTx/>
              <a:buChar char="•"/>
            </a:pPr>
            <a:endParaRPr lang="en-GB" sz="900" dirty="0" smtClean="0"/>
          </a:p>
          <a:p>
            <a:endParaRPr lang="en-IE" sz="900" dirty="0"/>
          </a:p>
        </p:txBody>
      </p:sp>
      <p:grpSp>
        <p:nvGrpSpPr>
          <p:cNvPr id="11" name="Group 81"/>
          <p:cNvGrpSpPr>
            <a:grpSpLocks noChangeAspect="1"/>
          </p:cNvGrpSpPr>
          <p:nvPr/>
        </p:nvGrpSpPr>
        <p:grpSpPr bwMode="auto">
          <a:xfrm>
            <a:off x="8359708" y="85521"/>
            <a:ext cx="641432" cy="502947"/>
            <a:chOff x="8072462" y="6061075"/>
            <a:chExt cx="1071538" cy="796925"/>
          </a:xfrm>
        </p:grpSpPr>
        <p:pic>
          <p:nvPicPr>
            <p:cNvPr id="12" name="Picture 53" descr="SLSS Lo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5" descr="Biology logo in circle with word"/>
            <p:cNvPicPr>
              <a:picLocks noChangeAspect="1" noChangeArrowheads="1"/>
            </p:cNvPicPr>
            <p:nvPr/>
          </p:nvPicPr>
          <p:blipFill>
            <a:blip r:embed="rId5"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70339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31"/>
          <p:cNvGrpSpPr>
            <a:grpSpLocks/>
          </p:cNvGrpSpPr>
          <p:nvPr/>
        </p:nvGrpSpPr>
        <p:grpSpPr bwMode="auto">
          <a:xfrm>
            <a:off x="3563888" y="2276872"/>
            <a:ext cx="4978003" cy="1846195"/>
            <a:chOff x="1584" y="1915"/>
            <a:chExt cx="4470" cy="1493"/>
          </a:xfrm>
        </p:grpSpPr>
        <p:pic>
          <p:nvPicPr>
            <p:cNvPr id="12" name="Picture 1029" descr="E:\Biology Book--Diagrams\38.02 Motor Neuron .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t="10143"/>
            <a:stretch>
              <a:fillRect/>
            </a:stretch>
          </p:blipFill>
          <p:spPr bwMode="auto">
            <a:xfrm>
              <a:off x="3796" y="1915"/>
              <a:ext cx="2258" cy="1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030"/>
            <p:cNvSpPr>
              <a:spLocks noChangeArrowheads="1"/>
            </p:cNvSpPr>
            <p:nvPr/>
          </p:nvSpPr>
          <p:spPr bwMode="auto">
            <a:xfrm>
              <a:off x="1584" y="2784"/>
              <a:ext cx="1392" cy="6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IE"/>
            </a:p>
          </p:txBody>
        </p:sp>
      </p:grpSp>
      <p:sp>
        <p:nvSpPr>
          <p:cNvPr id="2" name="Title 1"/>
          <p:cNvSpPr>
            <a:spLocks noGrp="1"/>
          </p:cNvSpPr>
          <p:nvPr>
            <p:ph type="title"/>
          </p:nvPr>
        </p:nvSpPr>
        <p:spPr>
          <a:xfrm>
            <a:off x="467544" y="0"/>
            <a:ext cx="8229600" cy="692696"/>
          </a:xfrm>
        </p:spPr>
        <p:txBody>
          <a:bodyPr>
            <a:normAutofit/>
          </a:bodyPr>
          <a:lstStyle/>
          <a:p>
            <a:r>
              <a:rPr lang="en-IE" sz="2400" b="1" dirty="0" smtClean="0"/>
              <a:t>3.5.3 The Nervous System</a:t>
            </a:r>
            <a:endParaRPr lang="en-IE" sz="2400" b="1" dirty="0"/>
          </a:p>
        </p:txBody>
      </p:sp>
      <p:sp>
        <p:nvSpPr>
          <p:cNvPr id="3" name="Text Placeholder 2"/>
          <p:cNvSpPr>
            <a:spLocks noGrp="1"/>
          </p:cNvSpPr>
          <p:nvPr>
            <p:ph type="body" idx="1"/>
          </p:nvPr>
        </p:nvSpPr>
        <p:spPr>
          <a:xfrm>
            <a:off x="418893" y="548680"/>
            <a:ext cx="4040188" cy="639762"/>
          </a:xfrm>
        </p:spPr>
        <p:txBody>
          <a:bodyPr/>
          <a:lstStyle/>
          <a:p>
            <a:r>
              <a:rPr lang="en-IE" dirty="0" smtClean="0"/>
              <a:t>The Nervous System</a:t>
            </a:r>
            <a:endParaRPr lang="en-IE" dirty="0"/>
          </a:p>
        </p:txBody>
      </p:sp>
      <p:sp>
        <p:nvSpPr>
          <p:cNvPr id="5" name="Text Placeholder 4"/>
          <p:cNvSpPr>
            <a:spLocks noGrp="1"/>
          </p:cNvSpPr>
          <p:nvPr>
            <p:ph type="body" sz="quarter" idx="3"/>
          </p:nvPr>
        </p:nvSpPr>
        <p:spPr>
          <a:xfrm>
            <a:off x="5438833" y="620688"/>
            <a:ext cx="3317006" cy="639762"/>
          </a:xfrm>
        </p:spPr>
        <p:txBody>
          <a:bodyPr/>
          <a:lstStyle/>
          <a:p>
            <a:r>
              <a:rPr lang="en-IE" dirty="0" smtClean="0"/>
              <a:t>Neurons</a:t>
            </a:r>
            <a:endParaRPr lang="en-IE" dirty="0"/>
          </a:p>
        </p:txBody>
      </p:sp>
      <p:sp>
        <p:nvSpPr>
          <p:cNvPr id="6" name="Content Placeholder 5"/>
          <p:cNvSpPr>
            <a:spLocks noGrp="1"/>
          </p:cNvSpPr>
          <p:nvPr>
            <p:ph sz="quarter" idx="4"/>
          </p:nvPr>
        </p:nvSpPr>
        <p:spPr>
          <a:xfrm>
            <a:off x="5868144" y="1268760"/>
            <a:ext cx="2885009" cy="4593886"/>
          </a:xfrm>
        </p:spPr>
        <p:txBody>
          <a:bodyPr>
            <a:normAutofit fontScale="25000" lnSpcReduction="20000"/>
          </a:bodyPr>
          <a:lstStyle/>
          <a:p>
            <a:pPr marL="0" indent="0">
              <a:buNone/>
            </a:pPr>
            <a:r>
              <a:rPr lang="en-GB" sz="3600" b="1" dirty="0" smtClean="0"/>
              <a:t>A neuron </a:t>
            </a:r>
            <a:r>
              <a:rPr lang="en-GB" sz="3600" dirty="0" smtClean="0"/>
              <a:t>is a nerve cell. There are three types of neurons.</a:t>
            </a:r>
          </a:p>
          <a:p>
            <a:pPr>
              <a:buFontTx/>
              <a:buChar char="•"/>
            </a:pPr>
            <a:r>
              <a:rPr lang="en-GB" sz="3600" dirty="0" smtClean="0"/>
              <a:t>  Sensory (afferent) neurons take messages to the CNS.</a:t>
            </a:r>
          </a:p>
          <a:p>
            <a:pPr>
              <a:buFontTx/>
              <a:buChar char="•"/>
            </a:pPr>
            <a:r>
              <a:rPr lang="en-GB" sz="3600" dirty="0" smtClean="0"/>
              <a:t>  Motor (efferent) neurons take messages from the CNS.</a:t>
            </a:r>
          </a:p>
          <a:p>
            <a:r>
              <a:rPr lang="en-GB" sz="3600" dirty="0" smtClean="0"/>
              <a:t>  Interneurons connect motor and sensory neurons in the CNS.</a:t>
            </a:r>
            <a:r>
              <a:rPr lang="en-GB" sz="3600" b="1" dirty="0" smtClean="0"/>
              <a:t> </a:t>
            </a:r>
          </a:p>
          <a:p>
            <a:endParaRPr lang="en-GB" sz="3600" b="1" dirty="0"/>
          </a:p>
          <a:p>
            <a:endParaRPr lang="en-GB" sz="3600" b="1" dirty="0" smtClean="0"/>
          </a:p>
          <a:p>
            <a:endParaRPr lang="en-GB" sz="3600" b="1" dirty="0"/>
          </a:p>
          <a:p>
            <a:endParaRPr lang="en-GB" sz="3600" b="1" dirty="0" smtClean="0"/>
          </a:p>
          <a:p>
            <a:endParaRPr lang="en-GB" sz="3600" b="1" dirty="0"/>
          </a:p>
          <a:p>
            <a:endParaRPr lang="en-GB" sz="3600" b="1" dirty="0" smtClean="0"/>
          </a:p>
          <a:p>
            <a:endParaRPr lang="en-GB" sz="3600" b="1" dirty="0"/>
          </a:p>
          <a:p>
            <a:endParaRPr lang="en-GB" sz="3600" b="1" dirty="0" smtClean="0"/>
          </a:p>
          <a:p>
            <a:endParaRPr lang="en-GB" sz="3600" b="1" dirty="0"/>
          </a:p>
          <a:p>
            <a:endParaRPr lang="en-GB" sz="3600" b="1" dirty="0" smtClean="0"/>
          </a:p>
          <a:p>
            <a:endParaRPr lang="en-GB" sz="3600" b="1" dirty="0"/>
          </a:p>
          <a:p>
            <a:endParaRPr lang="en-GB" sz="3600" b="1" dirty="0" smtClean="0"/>
          </a:p>
          <a:p>
            <a:endParaRPr lang="en-GB" sz="3600" b="1" dirty="0"/>
          </a:p>
          <a:p>
            <a:endParaRPr lang="en-GB" sz="3600" b="1" dirty="0" smtClean="0"/>
          </a:p>
          <a:p>
            <a:pPr marL="0" indent="0">
              <a:buNone/>
            </a:pPr>
            <a:r>
              <a:rPr lang="en-GB" sz="3600" b="1" dirty="0" smtClean="0"/>
              <a:t>The main parts of a neuron</a:t>
            </a:r>
            <a:r>
              <a:rPr lang="en-GB" sz="3600" dirty="0" smtClean="0"/>
              <a:t>:</a:t>
            </a:r>
          </a:p>
          <a:p>
            <a:endParaRPr lang="en-GB" sz="3600" dirty="0" smtClean="0"/>
          </a:p>
          <a:p>
            <a:r>
              <a:rPr lang="en-GB" sz="3600" b="1" dirty="0" smtClean="0"/>
              <a:t>Nerve endings </a:t>
            </a:r>
            <a:r>
              <a:rPr lang="en-GB" sz="3600" dirty="0" smtClean="0"/>
              <a:t>connect to receptors or sense organs.</a:t>
            </a:r>
          </a:p>
          <a:p>
            <a:r>
              <a:rPr lang="en-GB" sz="3600" b="1" dirty="0" smtClean="0"/>
              <a:t>Dendrites</a:t>
            </a:r>
            <a:r>
              <a:rPr lang="en-GB" sz="3600" dirty="0" smtClean="0"/>
              <a:t> (can be long or short, and branched) carry impulses to a cell body.</a:t>
            </a:r>
          </a:p>
          <a:p>
            <a:r>
              <a:rPr lang="en-GB" sz="3600" b="1" dirty="0" smtClean="0"/>
              <a:t>Axons </a:t>
            </a:r>
            <a:r>
              <a:rPr lang="en-GB" sz="3600" dirty="0" smtClean="0"/>
              <a:t>carry nerve impulses away from cell bodies.</a:t>
            </a:r>
          </a:p>
          <a:p>
            <a:r>
              <a:rPr lang="en-GB" sz="3600" b="1" dirty="0" smtClean="0"/>
              <a:t>Schwann cells </a:t>
            </a:r>
            <a:r>
              <a:rPr lang="en-GB" sz="3600" dirty="0" smtClean="0"/>
              <a:t>make myelin.</a:t>
            </a:r>
          </a:p>
          <a:p>
            <a:r>
              <a:rPr lang="en-GB" sz="3600" b="1" dirty="0" smtClean="0"/>
              <a:t>Myelin </a:t>
            </a:r>
            <a:r>
              <a:rPr lang="en-GB" sz="3600" dirty="0" smtClean="0"/>
              <a:t>insulates the electrical impulses</a:t>
            </a:r>
          </a:p>
          <a:p>
            <a:r>
              <a:rPr lang="en-GB" sz="3600" b="1" dirty="0" smtClean="0"/>
              <a:t>The cell body</a:t>
            </a:r>
            <a:r>
              <a:rPr lang="en-GB" sz="3600" dirty="0" smtClean="0"/>
              <a:t> forms neurotransmitters and the different parts of the neuron.</a:t>
            </a:r>
          </a:p>
          <a:p>
            <a:r>
              <a:rPr lang="en-GB" sz="3600" b="1" dirty="0" smtClean="0">
                <a:cs typeface="Times New Roman" pitchFamily="18" charset="0"/>
              </a:rPr>
              <a:t>Neurotransmitters </a:t>
            </a:r>
            <a:r>
              <a:rPr lang="en-GB" sz="3600" dirty="0" smtClean="0">
                <a:cs typeface="Times New Roman" pitchFamily="18" charset="0"/>
              </a:rPr>
              <a:t> are </a:t>
            </a:r>
            <a:r>
              <a:rPr lang="en-GB" sz="3600" dirty="0" smtClean="0">
                <a:solidFill>
                  <a:schemeClr val="tx1"/>
                </a:solidFill>
                <a:cs typeface="Times New Roman" pitchFamily="18" charset="0"/>
              </a:rPr>
              <a:t>chemical s released across a synaptic cleft to carry a signal from one neuron to another.</a:t>
            </a:r>
            <a:r>
              <a:rPr lang="en-IE" sz="3600" dirty="0" smtClean="0">
                <a:solidFill>
                  <a:schemeClr val="tx1"/>
                </a:solidFill>
                <a:latin typeface="Arial" pitchFamily="34" charset="0"/>
                <a:cs typeface="Times New Roman" pitchFamily="18" charset="0"/>
              </a:rPr>
              <a:t> The chemical is then </a:t>
            </a:r>
            <a:r>
              <a:rPr lang="en-IE" sz="3600" dirty="0" smtClean="0">
                <a:latin typeface="Arial" pitchFamily="34" charset="0"/>
                <a:cs typeface="Times New Roman" pitchFamily="18" charset="0"/>
              </a:rPr>
              <a:t>destroyed</a:t>
            </a:r>
            <a:r>
              <a:rPr lang="en-IE" sz="3600" dirty="0" smtClean="0">
                <a:solidFill>
                  <a:schemeClr val="tx1"/>
                </a:solidFill>
                <a:latin typeface="Arial" pitchFamily="34" charset="0"/>
                <a:cs typeface="Times New Roman" pitchFamily="18" charset="0"/>
              </a:rPr>
              <a:t> or removed</a:t>
            </a:r>
          </a:p>
          <a:p>
            <a:endParaRPr lang="en-IE" sz="3600" dirty="0" smtClean="0">
              <a:solidFill>
                <a:schemeClr val="tx1"/>
              </a:solidFill>
              <a:cs typeface="Times New Roman" pitchFamily="18" charset="0"/>
            </a:endParaRPr>
          </a:p>
          <a:p>
            <a:endParaRPr lang="en-GB" sz="2200" dirty="0" smtClean="0"/>
          </a:p>
          <a:p>
            <a:endParaRPr lang="en-US" sz="2200" dirty="0" smtClean="0"/>
          </a:p>
          <a:p>
            <a:pPr>
              <a:buFontTx/>
              <a:buChar char="•"/>
            </a:pPr>
            <a:endParaRPr lang="en-GB" sz="1200" dirty="0" smtClean="0"/>
          </a:p>
          <a:p>
            <a:endParaRPr lang="en-IE" dirty="0"/>
          </a:p>
        </p:txBody>
      </p:sp>
      <p:pic>
        <p:nvPicPr>
          <p:cNvPr id="10" name="Picture 1032" descr="F:\Biology Book--Diagrams\38.01 Nevous system .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880" y="1643776"/>
            <a:ext cx="1934402" cy="3640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4" descr="http://content.answcdn.com/main/content/img/oxford/Oxford_Sports/0199210896.reflex-arc.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228" y="3883026"/>
            <a:ext cx="1896145" cy="24522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sz="half" idx="2"/>
          </p:nvPr>
        </p:nvSpPr>
        <p:spPr>
          <a:xfrm>
            <a:off x="314177" y="1340768"/>
            <a:ext cx="3528392" cy="1716583"/>
          </a:xfrm>
        </p:spPr>
        <p:txBody>
          <a:bodyPr>
            <a:normAutofit lnSpcReduction="10000"/>
          </a:bodyPr>
          <a:lstStyle/>
          <a:p>
            <a:pPr marL="0" indent="0">
              <a:buNone/>
            </a:pPr>
            <a:r>
              <a:rPr lang="en-IE" sz="900" dirty="0" smtClean="0"/>
              <a:t>The central Nervous System is divided into</a:t>
            </a:r>
          </a:p>
          <a:p>
            <a:pPr marL="0" indent="0">
              <a:buNone/>
            </a:pPr>
            <a:r>
              <a:rPr lang="en-IE" sz="900" dirty="0" smtClean="0"/>
              <a:t>1 - Central Nervous System - including the brain &amp; spinal cord </a:t>
            </a:r>
          </a:p>
          <a:p>
            <a:pPr marL="0" indent="0">
              <a:buNone/>
            </a:pPr>
            <a:r>
              <a:rPr lang="en-IE" sz="900" dirty="0" smtClean="0"/>
              <a:t>2 - Peripheral Nervous System - including cranial nerves, spinal nerves, &amp; all branches of cranial &amp; spinal nerves </a:t>
            </a:r>
          </a:p>
          <a:p>
            <a:pPr marL="0" indent="0">
              <a:buNone/>
            </a:pPr>
            <a:endParaRPr lang="en-IE" sz="900" dirty="0"/>
          </a:p>
          <a:p>
            <a:pPr marL="0" indent="0">
              <a:buNone/>
            </a:pPr>
            <a:r>
              <a:rPr lang="en-GB" sz="900" b="1" dirty="0"/>
              <a:t>Nervous coordination </a:t>
            </a:r>
            <a:r>
              <a:rPr lang="en-GB" sz="900" dirty="0"/>
              <a:t>involves</a:t>
            </a:r>
            <a:r>
              <a:rPr lang="en-GB" sz="900" dirty="0" smtClean="0"/>
              <a:t>:</a:t>
            </a:r>
            <a:endParaRPr lang="en-GB" sz="900" dirty="0"/>
          </a:p>
          <a:p>
            <a:pPr>
              <a:buFontTx/>
              <a:buChar char="•"/>
            </a:pPr>
            <a:r>
              <a:rPr lang="en-GB" sz="900" dirty="0"/>
              <a:t>  reception (detecting a stimulus</a:t>
            </a:r>
            <a:r>
              <a:rPr lang="en-GB" sz="900" dirty="0" smtClean="0"/>
              <a:t>)</a:t>
            </a:r>
            <a:endParaRPr lang="en-GB" sz="900" dirty="0"/>
          </a:p>
          <a:p>
            <a:pPr>
              <a:buFontTx/>
              <a:buChar char="•"/>
            </a:pPr>
            <a:r>
              <a:rPr lang="en-GB" sz="900" dirty="0"/>
              <a:t>  transmission (movement of the impulse</a:t>
            </a:r>
            <a:r>
              <a:rPr lang="en-GB" sz="900" dirty="0" smtClean="0"/>
              <a:t>)</a:t>
            </a:r>
            <a:endParaRPr lang="en-GB" sz="900" dirty="0"/>
          </a:p>
          <a:p>
            <a:pPr>
              <a:buFontTx/>
              <a:buChar char="•"/>
            </a:pPr>
            <a:r>
              <a:rPr lang="en-GB" sz="900" dirty="0"/>
              <a:t>  integration (impulses are sorted, processed and decisions made</a:t>
            </a:r>
            <a:r>
              <a:rPr lang="en-GB" sz="900" dirty="0" smtClean="0"/>
              <a:t>)</a:t>
            </a:r>
          </a:p>
          <a:p>
            <a:pPr>
              <a:buFontTx/>
              <a:buChar char="•"/>
            </a:pPr>
            <a:r>
              <a:rPr lang="en-GB" sz="900" dirty="0"/>
              <a:t>  response (a muscle or gland carries out the effect)</a:t>
            </a:r>
          </a:p>
          <a:p>
            <a:pPr marL="0" indent="0">
              <a:buNone/>
            </a:pPr>
            <a:endParaRPr lang="en-IE" sz="900" dirty="0" smtClean="0"/>
          </a:p>
          <a:p>
            <a:endParaRPr lang="en-IE" dirty="0" smtClean="0"/>
          </a:p>
          <a:p>
            <a:endParaRPr lang="en-IE" dirty="0"/>
          </a:p>
        </p:txBody>
      </p:sp>
      <p:sp>
        <p:nvSpPr>
          <p:cNvPr id="7" name="TextBox 6"/>
          <p:cNvSpPr txBox="1"/>
          <p:nvPr/>
        </p:nvSpPr>
        <p:spPr>
          <a:xfrm>
            <a:off x="2177852" y="3539489"/>
            <a:ext cx="2448272" cy="3139321"/>
          </a:xfrm>
          <a:prstGeom prst="rect">
            <a:avLst/>
          </a:prstGeom>
          <a:noFill/>
        </p:spPr>
        <p:txBody>
          <a:bodyPr wrap="square" rtlCol="0">
            <a:spAutoFit/>
          </a:bodyPr>
          <a:lstStyle/>
          <a:p>
            <a:r>
              <a:rPr lang="en-GB" sz="900" b="1" dirty="0" smtClean="0"/>
              <a:t>A synapse </a:t>
            </a:r>
            <a:r>
              <a:rPr lang="en-GB" sz="900" dirty="0" smtClean="0"/>
              <a:t>is the region where two neurons come into close contact.</a:t>
            </a:r>
          </a:p>
          <a:p>
            <a:r>
              <a:rPr lang="en-GB" sz="900" b="1" dirty="0" smtClean="0"/>
              <a:t>A synaptic cleft </a:t>
            </a:r>
            <a:r>
              <a:rPr lang="en-GB" sz="900" dirty="0" smtClean="0"/>
              <a:t>is a tiny gap between one neuron and either another neuron or an effector.</a:t>
            </a:r>
          </a:p>
          <a:p>
            <a:r>
              <a:rPr lang="en-GB" sz="900" b="1" dirty="0" smtClean="0"/>
              <a:t>Synapses </a:t>
            </a:r>
            <a:r>
              <a:rPr lang="en-GB" sz="900" dirty="0" smtClean="0"/>
              <a:t>control the direction of impulses.</a:t>
            </a:r>
          </a:p>
          <a:p>
            <a:r>
              <a:rPr lang="en-GB" sz="900" b="1" dirty="0" smtClean="0"/>
              <a:t>A reflex action </a:t>
            </a:r>
            <a:r>
              <a:rPr lang="en-GB" sz="900" dirty="0" smtClean="0"/>
              <a:t>is an automatic response to a stimulus.</a:t>
            </a:r>
          </a:p>
          <a:p>
            <a:r>
              <a:rPr lang="en-GB" sz="900" dirty="0" smtClean="0"/>
              <a:t> Reflex actions are  fast responses that are designed to protect the body</a:t>
            </a:r>
          </a:p>
          <a:p>
            <a:r>
              <a:rPr lang="en-GB" sz="900" b="1" dirty="0" smtClean="0"/>
              <a:t>A reflex arc </a:t>
            </a:r>
            <a:r>
              <a:rPr lang="en-GB" sz="900" dirty="0" smtClean="0"/>
              <a:t>is the basic unit of function of the nervous system. It  consist of receptors, nerves and effectors.</a:t>
            </a:r>
          </a:p>
          <a:p>
            <a:r>
              <a:rPr lang="en-GB" sz="900" dirty="0" smtClean="0"/>
              <a:t>The route taken along a reflex arc is:</a:t>
            </a:r>
          </a:p>
          <a:p>
            <a:r>
              <a:rPr lang="en-GB" sz="900" dirty="0" smtClean="0"/>
              <a:t>receptor → sensory neuron → spinal cord → interneuron → motor neuron → effector.</a:t>
            </a:r>
          </a:p>
          <a:p>
            <a:r>
              <a:rPr lang="en-GB" sz="900" dirty="0" smtClean="0"/>
              <a:t> At the interneuron stage an impulse is also sent to the brain. The brain is made aware of the action, but does not control it.</a:t>
            </a:r>
          </a:p>
          <a:p>
            <a:pPr>
              <a:buFontTx/>
              <a:buChar char="•"/>
            </a:pPr>
            <a:endParaRPr lang="en-GB" sz="900" dirty="0" smtClean="0"/>
          </a:p>
          <a:p>
            <a:endParaRPr lang="en-GB" sz="900" dirty="0" smtClean="0"/>
          </a:p>
          <a:p>
            <a:endParaRPr lang="en-IE" sz="900" dirty="0"/>
          </a:p>
        </p:txBody>
      </p:sp>
      <p:sp>
        <p:nvSpPr>
          <p:cNvPr id="8" name="TextBox 7"/>
          <p:cNvSpPr txBox="1"/>
          <p:nvPr/>
        </p:nvSpPr>
        <p:spPr>
          <a:xfrm>
            <a:off x="509861" y="3212976"/>
            <a:ext cx="2952328" cy="369332"/>
          </a:xfrm>
          <a:prstGeom prst="rect">
            <a:avLst/>
          </a:prstGeom>
          <a:noFill/>
        </p:spPr>
        <p:txBody>
          <a:bodyPr wrap="square" rtlCol="0">
            <a:spAutoFit/>
          </a:bodyPr>
          <a:lstStyle/>
          <a:p>
            <a:r>
              <a:rPr lang="en-IE" b="1" dirty="0"/>
              <a:t>Transmission of an </a:t>
            </a:r>
            <a:r>
              <a:rPr lang="en-IE" b="1" dirty="0" smtClean="0"/>
              <a:t>Impulse</a:t>
            </a:r>
            <a:endParaRPr lang="en-IE" dirty="0"/>
          </a:p>
        </p:txBody>
      </p:sp>
      <p:grpSp>
        <p:nvGrpSpPr>
          <p:cNvPr id="14" name="Group 81"/>
          <p:cNvGrpSpPr>
            <a:grpSpLocks noChangeAspect="1"/>
          </p:cNvGrpSpPr>
          <p:nvPr/>
        </p:nvGrpSpPr>
        <p:grpSpPr bwMode="auto">
          <a:xfrm>
            <a:off x="8359708" y="85521"/>
            <a:ext cx="641432" cy="502947"/>
            <a:chOff x="8072462" y="6061075"/>
            <a:chExt cx="1071538" cy="796925"/>
          </a:xfrm>
        </p:grpSpPr>
        <p:pic>
          <p:nvPicPr>
            <p:cNvPr id="15" name="Picture 53" descr="SLSS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65" descr="Biology logo in circle with word"/>
            <p:cNvPicPr>
              <a:picLocks noChangeAspect="1" noChangeArrowheads="1"/>
            </p:cNvPicPr>
            <p:nvPr/>
          </p:nvPicPr>
          <p:blipFill>
            <a:blip r:embed="rId6"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6723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998"/>
            <a:ext cx="8229600" cy="1143000"/>
          </a:xfrm>
        </p:spPr>
        <p:txBody>
          <a:bodyPr>
            <a:normAutofit/>
          </a:bodyPr>
          <a:lstStyle/>
          <a:p>
            <a:r>
              <a:rPr lang="en-IE" sz="2400" b="1" dirty="0" smtClean="0"/>
              <a:t>3.5.3 The Brain and Spinal Cord</a:t>
            </a:r>
            <a:endParaRPr lang="en-IE" sz="2400" b="1" dirty="0"/>
          </a:p>
        </p:txBody>
      </p:sp>
      <p:sp>
        <p:nvSpPr>
          <p:cNvPr id="3" name="Text Placeholder 2"/>
          <p:cNvSpPr>
            <a:spLocks noGrp="1"/>
          </p:cNvSpPr>
          <p:nvPr>
            <p:ph type="body" idx="1"/>
          </p:nvPr>
        </p:nvSpPr>
        <p:spPr>
          <a:xfrm>
            <a:off x="467544" y="764704"/>
            <a:ext cx="4040188" cy="639762"/>
          </a:xfrm>
        </p:spPr>
        <p:txBody>
          <a:bodyPr/>
          <a:lstStyle/>
          <a:p>
            <a:r>
              <a:rPr lang="en-IE" dirty="0" smtClean="0"/>
              <a:t>The Brain</a:t>
            </a:r>
            <a:endParaRPr lang="en-IE" dirty="0"/>
          </a:p>
        </p:txBody>
      </p:sp>
      <p:sp>
        <p:nvSpPr>
          <p:cNvPr id="4" name="Content Placeholder 3"/>
          <p:cNvSpPr>
            <a:spLocks noGrp="1"/>
          </p:cNvSpPr>
          <p:nvPr>
            <p:ph sz="half" idx="2"/>
          </p:nvPr>
        </p:nvSpPr>
        <p:spPr>
          <a:xfrm>
            <a:off x="467544" y="1628800"/>
            <a:ext cx="4040188" cy="1584176"/>
          </a:xfrm>
        </p:spPr>
        <p:txBody>
          <a:bodyPr>
            <a:normAutofit fontScale="47500" lnSpcReduction="20000"/>
          </a:bodyPr>
          <a:lstStyle/>
          <a:p>
            <a:pPr marL="0" indent="0">
              <a:buNone/>
            </a:pPr>
            <a:r>
              <a:rPr lang="en-GB" sz="1900" dirty="0">
                <a:cs typeface="Times New Roman" pitchFamily="18" charset="0"/>
              </a:rPr>
              <a:t>The brain is protected by the skull bones, meninges (three</a:t>
            </a:r>
            <a:r>
              <a:rPr lang="en-IE" sz="1900" dirty="0">
                <a:cs typeface="Times New Roman" pitchFamily="18" charset="0"/>
              </a:rPr>
              <a:t> </a:t>
            </a:r>
            <a:r>
              <a:rPr lang="en-GB" sz="1900" dirty="0">
                <a:cs typeface="Times New Roman" pitchFamily="18" charset="0"/>
              </a:rPr>
              <a:t>membranes) and cerebrospinal fluid. </a:t>
            </a:r>
            <a:endParaRPr lang="en-IE" sz="1900" dirty="0">
              <a:cs typeface="Times New Roman" pitchFamily="18" charset="0"/>
            </a:endParaRPr>
          </a:p>
          <a:p>
            <a:pPr marL="0" indent="0">
              <a:buNone/>
            </a:pPr>
            <a:r>
              <a:rPr lang="en-GB" sz="1900" dirty="0">
                <a:cs typeface="Times New Roman" pitchFamily="18" charset="0"/>
              </a:rPr>
              <a:t>The cerebrum is our conscious brain, with different parts having</a:t>
            </a:r>
            <a:r>
              <a:rPr lang="en-IE" sz="1900" dirty="0">
                <a:cs typeface="Times New Roman" pitchFamily="18" charset="0"/>
              </a:rPr>
              <a:t/>
            </a:r>
            <a:br>
              <a:rPr lang="en-IE" sz="1900" dirty="0">
                <a:cs typeface="Times New Roman" pitchFamily="18" charset="0"/>
              </a:rPr>
            </a:br>
            <a:r>
              <a:rPr lang="en-GB" sz="1900" dirty="0">
                <a:cs typeface="Times New Roman" pitchFamily="18" charset="0"/>
              </a:rPr>
              <a:t>different jobs to </a:t>
            </a:r>
            <a:r>
              <a:rPr lang="en-GB" sz="1900" dirty="0" smtClean="0">
                <a:cs typeface="Times New Roman" pitchFamily="18" charset="0"/>
              </a:rPr>
              <a:t>do</a:t>
            </a:r>
            <a:r>
              <a:rPr lang="en-GB" sz="1900" dirty="0" smtClean="0">
                <a:cs typeface="Times New Roman" pitchFamily="18" charset="0"/>
              </a:rPr>
              <a:t> e.g. memory, intelligence, personality.</a:t>
            </a:r>
            <a:endParaRPr lang="en-GB" sz="1900" dirty="0" smtClean="0">
              <a:cs typeface="Times New Roman" pitchFamily="18" charset="0"/>
            </a:endParaRPr>
          </a:p>
          <a:p>
            <a:pPr marL="0" indent="0">
              <a:buNone/>
            </a:pPr>
            <a:r>
              <a:rPr lang="en-GB" sz="1900" dirty="0">
                <a:cs typeface="Times New Roman" pitchFamily="18" charset="0"/>
              </a:rPr>
              <a:t>The </a:t>
            </a:r>
            <a:r>
              <a:rPr lang="en-GB" sz="1900" dirty="0" err="1" smtClean="0">
                <a:cs typeface="Times New Roman" pitchFamily="18" charset="0"/>
              </a:rPr>
              <a:t>hypothalmus</a:t>
            </a:r>
            <a:r>
              <a:rPr lang="en-GB" sz="1900" dirty="0" smtClean="0">
                <a:cs typeface="Times New Roman" pitchFamily="18" charset="0"/>
              </a:rPr>
              <a:t>(</a:t>
            </a:r>
            <a:r>
              <a:rPr lang="en-GB" sz="1900" dirty="0" err="1" smtClean="0">
                <a:cs typeface="Times New Roman" pitchFamily="18" charset="0"/>
              </a:rPr>
              <a:t>osmoregulation</a:t>
            </a:r>
            <a:r>
              <a:rPr lang="en-GB" sz="1900" dirty="0" smtClean="0">
                <a:cs typeface="Times New Roman" pitchFamily="18" charset="0"/>
              </a:rPr>
              <a:t>/</a:t>
            </a:r>
            <a:r>
              <a:rPr lang="en-GB" sz="1900" dirty="0" err="1" smtClean="0">
                <a:cs typeface="Times New Roman" pitchFamily="18" charset="0"/>
              </a:rPr>
              <a:t>homoestasis</a:t>
            </a:r>
            <a:r>
              <a:rPr lang="en-GB" sz="1900" dirty="0" smtClean="0">
                <a:cs typeface="Times New Roman" pitchFamily="18" charset="0"/>
              </a:rPr>
              <a:t>) </a:t>
            </a:r>
            <a:r>
              <a:rPr lang="en-GB" sz="1900" dirty="0">
                <a:cs typeface="Times New Roman" pitchFamily="18" charset="0"/>
              </a:rPr>
              <a:t>is the centre for the regulation of the internal</a:t>
            </a:r>
            <a:r>
              <a:rPr lang="en-IE" sz="1900" dirty="0">
                <a:cs typeface="Times New Roman" pitchFamily="18" charset="0"/>
              </a:rPr>
              <a:t> </a:t>
            </a:r>
            <a:r>
              <a:rPr lang="en-GB" sz="1900" dirty="0" smtClean="0">
                <a:cs typeface="Times New Roman" pitchFamily="18" charset="0"/>
              </a:rPr>
              <a:t>organs</a:t>
            </a:r>
          </a:p>
          <a:p>
            <a:pPr marL="0" indent="0">
              <a:buNone/>
            </a:pPr>
            <a:r>
              <a:rPr lang="en-GB" sz="1900" dirty="0">
                <a:cs typeface="Times New Roman" pitchFamily="18" charset="0"/>
              </a:rPr>
              <a:t>The pituitary ‘[master] gland secretes hormones that stimulate</a:t>
            </a:r>
            <a:r>
              <a:rPr lang="en-IE" sz="1900" dirty="0">
                <a:cs typeface="Times New Roman" pitchFamily="18" charset="0"/>
              </a:rPr>
              <a:t/>
            </a:r>
            <a:br>
              <a:rPr lang="en-IE" sz="1900" dirty="0">
                <a:cs typeface="Times New Roman" pitchFamily="18" charset="0"/>
              </a:rPr>
            </a:br>
            <a:r>
              <a:rPr lang="en-GB" sz="1900" dirty="0">
                <a:cs typeface="Times New Roman" pitchFamily="18" charset="0"/>
              </a:rPr>
              <a:t>other glands to release their hormones.</a:t>
            </a:r>
            <a:endParaRPr lang="en-IE" sz="1900" dirty="0">
              <a:cs typeface="Times New Roman" pitchFamily="18" charset="0"/>
            </a:endParaRPr>
          </a:p>
          <a:p>
            <a:pPr marL="0" indent="0">
              <a:buNone/>
            </a:pPr>
            <a:r>
              <a:rPr lang="en-GB" sz="1900" dirty="0">
                <a:cs typeface="Times New Roman" pitchFamily="18" charset="0"/>
              </a:rPr>
              <a:t>The cerebellum </a:t>
            </a:r>
            <a:r>
              <a:rPr lang="en-GB" sz="1900" dirty="0" smtClean="0">
                <a:cs typeface="Times New Roman" pitchFamily="18" charset="0"/>
              </a:rPr>
              <a:t>co-</a:t>
            </a:r>
            <a:r>
              <a:rPr lang="en-GB" sz="1900" dirty="0" err="1" smtClean="0">
                <a:cs typeface="Times New Roman" pitchFamily="18" charset="0"/>
              </a:rPr>
              <a:t>odination</a:t>
            </a:r>
            <a:r>
              <a:rPr lang="en-GB" sz="1900" dirty="0" smtClean="0">
                <a:cs typeface="Times New Roman" pitchFamily="18" charset="0"/>
              </a:rPr>
              <a:t>, balance and movement – it </a:t>
            </a:r>
            <a:r>
              <a:rPr lang="en-GB" sz="1900" dirty="0" smtClean="0">
                <a:cs typeface="Times New Roman" pitchFamily="18" charset="0"/>
              </a:rPr>
              <a:t>co-ordinates </a:t>
            </a:r>
            <a:r>
              <a:rPr lang="en-GB" sz="1900" dirty="0">
                <a:cs typeface="Times New Roman" pitchFamily="18" charset="0"/>
              </a:rPr>
              <a:t>processes that we have learned</a:t>
            </a:r>
            <a:r>
              <a:rPr lang="en-IE" sz="1900" dirty="0">
                <a:cs typeface="Times New Roman" pitchFamily="18" charset="0"/>
              </a:rPr>
              <a:t> </a:t>
            </a:r>
            <a:r>
              <a:rPr lang="en-GB" sz="1900" dirty="0">
                <a:cs typeface="Times New Roman" pitchFamily="18" charset="0"/>
              </a:rPr>
              <a:t>to do automatically, such as speaking.</a:t>
            </a:r>
          </a:p>
          <a:p>
            <a:pPr marL="0" indent="0">
              <a:buNone/>
            </a:pPr>
            <a:r>
              <a:rPr lang="en-GB" sz="1900" dirty="0">
                <a:cs typeface="Times New Roman" pitchFamily="18" charset="0"/>
              </a:rPr>
              <a:t>The medulla oblongata co-ordinates involuntary, automatic</a:t>
            </a:r>
            <a:r>
              <a:rPr lang="en-IE" sz="1900" dirty="0">
                <a:cs typeface="Times New Roman" pitchFamily="18" charset="0"/>
              </a:rPr>
              <a:t> </a:t>
            </a:r>
            <a:r>
              <a:rPr lang="en-GB" sz="1900" dirty="0">
                <a:cs typeface="Times New Roman" pitchFamily="18" charset="0"/>
              </a:rPr>
              <a:t>processes</a:t>
            </a:r>
            <a:r>
              <a:rPr lang="en-IE" sz="1900" dirty="0">
                <a:cs typeface="Times New Roman" pitchFamily="18" charset="0"/>
              </a:rPr>
              <a:t> </a:t>
            </a:r>
            <a:r>
              <a:rPr lang="en-GB" sz="1900" dirty="0">
                <a:cs typeface="Times New Roman" pitchFamily="18" charset="0"/>
              </a:rPr>
              <a:t>—</a:t>
            </a:r>
            <a:r>
              <a:rPr lang="en-IE" sz="1900" dirty="0">
                <a:cs typeface="Times New Roman" pitchFamily="18" charset="0"/>
              </a:rPr>
              <a:t> </a:t>
            </a:r>
            <a:r>
              <a:rPr lang="en-GB" sz="1900" dirty="0">
                <a:cs typeface="Times New Roman" pitchFamily="18" charset="0"/>
              </a:rPr>
              <a:t>such as breathing, heartbeat.</a:t>
            </a:r>
          </a:p>
          <a:p>
            <a:pPr marL="0" indent="0">
              <a:buNone/>
            </a:pPr>
            <a:endParaRPr lang="en-IE" sz="2300" dirty="0">
              <a:cs typeface="Times New Roman" pitchFamily="18" charset="0"/>
            </a:endParaRPr>
          </a:p>
          <a:p>
            <a:endParaRPr lang="en-IE" dirty="0"/>
          </a:p>
        </p:txBody>
      </p:sp>
      <p:sp>
        <p:nvSpPr>
          <p:cNvPr id="5" name="Text Placeholder 4"/>
          <p:cNvSpPr>
            <a:spLocks noGrp="1"/>
          </p:cNvSpPr>
          <p:nvPr>
            <p:ph type="body" sz="quarter" idx="3"/>
          </p:nvPr>
        </p:nvSpPr>
        <p:spPr>
          <a:xfrm>
            <a:off x="4716016" y="836712"/>
            <a:ext cx="4041775" cy="639762"/>
          </a:xfrm>
        </p:spPr>
        <p:txBody>
          <a:bodyPr/>
          <a:lstStyle/>
          <a:p>
            <a:r>
              <a:rPr lang="en-IE" dirty="0" smtClean="0"/>
              <a:t>The Spinal Cord</a:t>
            </a:r>
            <a:endParaRPr lang="en-IE" dirty="0"/>
          </a:p>
        </p:txBody>
      </p:sp>
      <p:sp>
        <p:nvSpPr>
          <p:cNvPr id="6" name="Content Placeholder 5"/>
          <p:cNvSpPr>
            <a:spLocks noGrp="1"/>
          </p:cNvSpPr>
          <p:nvPr>
            <p:ph sz="quarter" idx="4"/>
          </p:nvPr>
        </p:nvSpPr>
        <p:spPr>
          <a:xfrm>
            <a:off x="4572000" y="4218848"/>
            <a:ext cx="4320480" cy="1586416"/>
          </a:xfrm>
        </p:spPr>
        <p:txBody>
          <a:bodyPr>
            <a:normAutofit fontScale="62500" lnSpcReduction="20000"/>
          </a:bodyPr>
          <a:lstStyle/>
          <a:p>
            <a:pPr marL="0" indent="0">
              <a:buNone/>
            </a:pPr>
            <a:r>
              <a:rPr lang="en-GB" sz="1600" b="1" dirty="0" smtClean="0"/>
              <a:t>The spinal cord </a:t>
            </a:r>
            <a:r>
              <a:rPr lang="en-GB" sz="1600" dirty="0" smtClean="0"/>
              <a:t>carries impulses to and from the brain and controls many reflex actions.</a:t>
            </a:r>
          </a:p>
          <a:p>
            <a:pPr marL="0" indent="0">
              <a:buNone/>
            </a:pPr>
            <a:r>
              <a:rPr lang="en-GB" sz="1600" b="1" dirty="0"/>
              <a:t>In the spinal cord</a:t>
            </a:r>
            <a:r>
              <a:rPr lang="en-GB" sz="1600" dirty="0"/>
              <a:t>:</a:t>
            </a:r>
          </a:p>
          <a:p>
            <a:r>
              <a:rPr lang="en-GB" sz="1600" dirty="0"/>
              <a:t>  sensory neurons enter through dorsal roots</a:t>
            </a:r>
          </a:p>
          <a:p>
            <a:r>
              <a:rPr lang="en-GB" sz="1600" dirty="0"/>
              <a:t>  the dorsal root ganglion contains the cell bodies of the sensory neurons</a:t>
            </a:r>
          </a:p>
          <a:p>
            <a:r>
              <a:rPr lang="en-GB" sz="1600" dirty="0"/>
              <a:t>  white matter contains </a:t>
            </a:r>
            <a:r>
              <a:rPr lang="en-GB" sz="1600" dirty="0" smtClean="0"/>
              <a:t>axons (mostly)</a:t>
            </a:r>
            <a:endParaRPr lang="en-GB" sz="1600" dirty="0"/>
          </a:p>
          <a:p>
            <a:r>
              <a:rPr lang="en-GB" sz="1600" dirty="0"/>
              <a:t>  grey matter contains cell bodies and </a:t>
            </a:r>
            <a:r>
              <a:rPr lang="en-GB" sz="1600" dirty="0" smtClean="0"/>
              <a:t>dendrites (mostly)</a:t>
            </a:r>
            <a:endParaRPr lang="en-GB" sz="1600" dirty="0"/>
          </a:p>
          <a:p>
            <a:r>
              <a:rPr lang="en-GB" sz="1600" dirty="0"/>
              <a:t>  interneurons connect sensory and motor neurons</a:t>
            </a:r>
          </a:p>
          <a:p>
            <a:r>
              <a:rPr lang="en-GB" sz="1600" dirty="0"/>
              <a:t>motor neurons emerge through ventral roots</a:t>
            </a:r>
          </a:p>
          <a:p>
            <a:endParaRPr lang="en-IE" dirty="0"/>
          </a:p>
        </p:txBody>
      </p:sp>
      <p:pic>
        <p:nvPicPr>
          <p:cNvPr id="7" name="Picture 4" descr="E:\Biology Book--Diagrams\38.08 Brain LS .tif"/>
          <p:cNvPicPr>
            <a:picLocks noChangeAspect="1" noChangeArrowheads="1"/>
          </p:cNvPicPr>
          <p:nvPr/>
        </p:nvPicPr>
        <p:blipFill>
          <a:blip r:embed="rId3">
            <a:extLst>
              <a:ext uri="{28A0092B-C50C-407E-A947-70E740481C1C}">
                <a14:useLocalDpi xmlns:a14="http://schemas.microsoft.com/office/drawing/2010/main" xmlns="" val="0"/>
              </a:ext>
            </a:extLst>
          </a:blip>
          <a:srcRect t="13725"/>
          <a:stretch>
            <a:fillRect/>
          </a:stretch>
        </p:blipFill>
        <p:spPr bwMode="auto">
          <a:xfrm>
            <a:off x="755576" y="4010000"/>
            <a:ext cx="2915816" cy="2318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xmlns="" val="1458588061"/>
              </p:ext>
            </p:extLst>
          </p:nvPr>
        </p:nvGraphicFramePr>
        <p:xfrm>
          <a:off x="4572000" y="1811312"/>
          <a:ext cx="3886200" cy="2198688"/>
        </p:xfrm>
        <a:graphic>
          <a:graphicData uri="http://schemas.openxmlformats.org/presentationml/2006/ole">
            <p:oleObj spid="_x0000_s5144" name="Image" r:id="rId4" imgW="3130302" imgH="1770892" progId="">
              <p:embed/>
            </p:oleObj>
          </a:graphicData>
        </a:graphic>
      </p:graphicFrame>
      <p:grpSp>
        <p:nvGrpSpPr>
          <p:cNvPr id="9" name="Group 81"/>
          <p:cNvGrpSpPr>
            <a:grpSpLocks noChangeAspect="1"/>
          </p:cNvGrpSpPr>
          <p:nvPr/>
        </p:nvGrpSpPr>
        <p:grpSpPr bwMode="auto">
          <a:xfrm>
            <a:off x="8359708" y="85521"/>
            <a:ext cx="641432" cy="502947"/>
            <a:chOff x="8072462" y="6061075"/>
            <a:chExt cx="1071538" cy="796925"/>
          </a:xfrm>
        </p:grpSpPr>
        <p:pic>
          <p:nvPicPr>
            <p:cNvPr id="10" name="Picture 53" descr="SLSS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5" descr="Biology logo in circle with word"/>
            <p:cNvPicPr>
              <a:picLocks noChangeAspect="1" noChangeArrowheads="1"/>
            </p:cNvPicPr>
            <p:nvPr/>
          </p:nvPicPr>
          <p:blipFill>
            <a:blip r:embed="rId6"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8464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344" y="183260"/>
            <a:ext cx="8229312" cy="359393"/>
          </a:xfrm>
        </p:spPr>
        <p:txBody>
          <a:bodyPr>
            <a:normAutofit fontScale="90000"/>
          </a:bodyPr>
          <a:lstStyle/>
          <a:p>
            <a:pPr eaLnBrk="1" hangingPunct="1"/>
            <a:r>
              <a:rPr lang="en-IE" sz="1900" b="1" dirty="0" smtClean="0">
                <a:latin typeface="Arial" pitchFamily="34" charset="0"/>
                <a:cs typeface="Arial" pitchFamily="34" charset="0"/>
              </a:rPr>
              <a:t>3.5.3 </a:t>
            </a:r>
            <a:r>
              <a:rPr lang="en-IE" sz="1900" b="1" smtClean="0">
                <a:latin typeface="Arial" pitchFamily="34" charset="0"/>
                <a:cs typeface="Arial" pitchFamily="34" charset="0"/>
              </a:rPr>
              <a:t>Musculoskeletal System</a:t>
            </a:r>
            <a:endParaRPr lang="en-IE" sz="1900" b="1" dirty="0">
              <a:latin typeface="Arial" pitchFamily="34" charset="0"/>
              <a:cs typeface="Arial" pitchFamily="34" charset="0"/>
            </a:endParaRPr>
          </a:p>
        </p:txBody>
      </p:sp>
      <p:grpSp>
        <p:nvGrpSpPr>
          <p:cNvPr id="2051" name="Group 81"/>
          <p:cNvGrpSpPr>
            <a:grpSpLocks noChangeAspect="1"/>
          </p:cNvGrpSpPr>
          <p:nvPr/>
        </p:nvGrpSpPr>
        <p:grpSpPr bwMode="auto">
          <a:xfrm>
            <a:off x="8359708" y="85521"/>
            <a:ext cx="641432" cy="502947"/>
            <a:chOff x="8072462" y="6061075"/>
            <a:chExt cx="1071538" cy="796925"/>
          </a:xfrm>
        </p:grpSpPr>
        <p:pic>
          <p:nvPicPr>
            <p:cNvPr id="2057" name="Picture 53" descr="SLSS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65" descr="Biology logo in circle with word"/>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52" name="TextBox 13"/>
          <p:cNvSpPr txBox="1">
            <a:spLocks noChangeArrowheads="1"/>
          </p:cNvSpPr>
          <p:nvPr/>
        </p:nvSpPr>
        <p:spPr bwMode="auto">
          <a:xfrm>
            <a:off x="235863" y="703006"/>
            <a:ext cx="2717696" cy="1830626"/>
          </a:xfrm>
          <a:prstGeom prst="rect">
            <a:avLst/>
          </a:prstGeom>
          <a:noFill/>
          <a:ln w="57150">
            <a:solidFill>
              <a:srgbClr val="7030A0"/>
            </a:solidFill>
            <a:miter lim="800000"/>
            <a:headEnd/>
            <a:tailEnd/>
          </a:ln>
        </p:spPr>
        <p:txBody>
          <a:bodyPr lIns="28319" tIns="14159" rIns="28319" bIns="14159">
            <a:spAutoFit/>
          </a:bodyPr>
          <a:lstStyle/>
          <a:p>
            <a:pPr>
              <a:lnSpc>
                <a:spcPct val="90000"/>
              </a:lnSpc>
              <a:defRPr/>
            </a:pPr>
            <a:endParaRPr lang="en-IE" sz="900" b="1" dirty="0">
              <a:solidFill>
                <a:schemeClr val="folHlink"/>
              </a:solidFill>
            </a:endParaRPr>
          </a:p>
          <a:p>
            <a:pPr algn="ctr">
              <a:defRPr/>
            </a:pPr>
            <a:r>
              <a:rPr lang="en-GB" sz="1000" b="1" dirty="0">
                <a:solidFill>
                  <a:srgbClr val="FF0000"/>
                </a:solidFill>
                <a:latin typeface="Arial" charset="0"/>
                <a:cs typeface="Arial" charset="0"/>
              </a:rPr>
              <a:t>Structure and Function of the Skeleton</a:t>
            </a:r>
          </a:p>
          <a:p>
            <a:pPr algn="ctr">
              <a:defRPr/>
            </a:pPr>
            <a:endParaRPr lang="en-GB" sz="900" dirty="0">
              <a:sym typeface="Wingdings" pitchFamily="2" charset="2"/>
            </a:endParaRPr>
          </a:p>
          <a:p>
            <a:r>
              <a:rPr lang="en-GB" sz="1000" b="1" dirty="0">
                <a:latin typeface="Arial" pitchFamily="34" charset="0"/>
                <a:cs typeface="Arial" pitchFamily="34" charset="0"/>
              </a:rPr>
              <a:t>Muscles and the skeleton </a:t>
            </a:r>
            <a:r>
              <a:rPr lang="en-GB" sz="1000" dirty="0">
                <a:latin typeface="Arial" pitchFamily="34" charset="0"/>
                <a:cs typeface="Arial" pitchFamily="34" charset="0"/>
              </a:rPr>
              <a:t>work together to form the musculoskeletal system.</a:t>
            </a:r>
          </a:p>
          <a:p>
            <a:pPr lvl="4"/>
            <a:endParaRPr lang="en-GB" sz="1000" dirty="0">
              <a:latin typeface="Arial" pitchFamily="34" charset="0"/>
              <a:cs typeface="Arial" pitchFamily="34" charset="0"/>
            </a:endParaRPr>
          </a:p>
          <a:p>
            <a:r>
              <a:rPr lang="en-GB" sz="1000" b="1" dirty="0">
                <a:latin typeface="Arial" pitchFamily="34" charset="0"/>
                <a:cs typeface="Arial" pitchFamily="34" charset="0"/>
              </a:rPr>
              <a:t>The functions of the skeleton </a:t>
            </a:r>
            <a:r>
              <a:rPr lang="en-GB" sz="1000" dirty="0">
                <a:latin typeface="Arial" pitchFamily="34" charset="0"/>
                <a:cs typeface="Arial" pitchFamily="34" charset="0"/>
              </a:rPr>
              <a:t>are:</a:t>
            </a:r>
          </a:p>
          <a:p>
            <a:pPr>
              <a:buFontTx/>
              <a:buChar char="•"/>
            </a:pPr>
            <a:r>
              <a:rPr lang="en-GB" sz="1000" dirty="0">
                <a:latin typeface="Arial" pitchFamily="34" charset="0"/>
                <a:cs typeface="Arial" pitchFamily="34" charset="0"/>
              </a:rPr>
              <a:t>  support</a:t>
            </a:r>
          </a:p>
          <a:p>
            <a:pPr>
              <a:buFontTx/>
              <a:buChar char="•"/>
            </a:pPr>
            <a:r>
              <a:rPr lang="en-GB" sz="1000" dirty="0">
                <a:latin typeface="Arial" pitchFamily="34" charset="0"/>
                <a:cs typeface="Arial" pitchFamily="34" charset="0"/>
              </a:rPr>
              <a:t>  protection</a:t>
            </a:r>
          </a:p>
          <a:p>
            <a:pPr>
              <a:buFontTx/>
              <a:buChar char="•"/>
            </a:pPr>
            <a:r>
              <a:rPr lang="en-GB" sz="1000" dirty="0">
                <a:latin typeface="Arial" pitchFamily="34" charset="0"/>
                <a:cs typeface="Arial" pitchFamily="34" charset="0"/>
              </a:rPr>
              <a:t>  movement</a:t>
            </a:r>
          </a:p>
          <a:p>
            <a:pPr>
              <a:buFontTx/>
              <a:buChar char="•"/>
            </a:pPr>
            <a:r>
              <a:rPr lang="en-GB" sz="1000" dirty="0">
                <a:latin typeface="Arial" pitchFamily="34" charset="0"/>
                <a:cs typeface="Arial" pitchFamily="34" charset="0"/>
              </a:rPr>
              <a:t>  shape</a:t>
            </a:r>
          </a:p>
          <a:p>
            <a:pPr>
              <a:buFontTx/>
              <a:buChar char="•"/>
            </a:pPr>
            <a:r>
              <a:rPr lang="en-GB" sz="1000" dirty="0">
                <a:latin typeface="Arial" pitchFamily="34" charset="0"/>
                <a:cs typeface="Arial" pitchFamily="34" charset="0"/>
              </a:rPr>
              <a:t>  blood cell </a:t>
            </a:r>
            <a:r>
              <a:rPr lang="en-GB" sz="1000" dirty="0" smtClean="0">
                <a:latin typeface="Arial" pitchFamily="34" charset="0"/>
                <a:cs typeface="Arial" pitchFamily="34" charset="0"/>
              </a:rPr>
              <a:t>manufacture</a:t>
            </a:r>
            <a:endParaRPr lang="en-IE" sz="900" dirty="0">
              <a:latin typeface="Arial" charset="0"/>
              <a:cs typeface="Arial" charset="0"/>
            </a:endParaRPr>
          </a:p>
        </p:txBody>
      </p:sp>
      <p:sp>
        <p:nvSpPr>
          <p:cNvPr id="2053" name="TextBox 13"/>
          <p:cNvSpPr txBox="1">
            <a:spLocks noChangeArrowheads="1"/>
          </p:cNvSpPr>
          <p:nvPr/>
        </p:nvSpPr>
        <p:spPr bwMode="auto">
          <a:xfrm>
            <a:off x="6168389" y="703006"/>
            <a:ext cx="2717696" cy="3721913"/>
          </a:xfrm>
          <a:prstGeom prst="rect">
            <a:avLst/>
          </a:prstGeom>
          <a:noFill/>
          <a:ln w="57150">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lIns="28319" tIns="14159" rIns="28319" bIns="14159">
            <a:spAutoFit/>
          </a:bodyPr>
          <a:lstStyle>
            <a:lvl1pPr eaLnBrk="0" hangingPunct="0">
              <a:defRPr sz="5800">
                <a:solidFill>
                  <a:schemeClr val="tx1"/>
                </a:solidFill>
                <a:latin typeface="Arial" pitchFamily="34" charset="0"/>
                <a:cs typeface="Arial" pitchFamily="34" charset="0"/>
              </a:defRPr>
            </a:lvl1pPr>
            <a:lvl2pPr marL="742950" indent="-285750" eaLnBrk="0" hangingPunct="0">
              <a:defRPr sz="5800">
                <a:solidFill>
                  <a:schemeClr val="tx1"/>
                </a:solidFill>
                <a:latin typeface="Arial" pitchFamily="34" charset="0"/>
                <a:cs typeface="Arial" pitchFamily="34" charset="0"/>
              </a:defRPr>
            </a:lvl2pPr>
            <a:lvl3pPr marL="1143000" indent="-228600" eaLnBrk="0" hangingPunct="0">
              <a:defRPr sz="5800">
                <a:solidFill>
                  <a:schemeClr val="tx1"/>
                </a:solidFill>
                <a:latin typeface="Arial" pitchFamily="34" charset="0"/>
                <a:cs typeface="Arial" pitchFamily="34" charset="0"/>
              </a:defRPr>
            </a:lvl3pPr>
            <a:lvl4pPr marL="1600200" indent="-228600" eaLnBrk="0" hangingPunct="0">
              <a:defRPr sz="5800">
                <a:solidFill>
                  <a:schemeClr val="tx1"/>
                </a:solidFill>
                <a:latin typeface="Arial" pitchFamily="34" charset="0"/>
                <a:cs typeface="Arial" pitchFamily="34" charset="0"/>
              </a:defRPr>
            </a:lvl4pPr>
            <a:lvl5pPr marL="2057400" indent="-228600" eaLnBrk="0" hangingPunct="0">
              <a:defRPr sz="5800">
                <a:solidFill>
                  <a:schemeClr val="tx1"/>
                </a:solidFill>
                <a:latin typeface="Arial" pitchFamily="34" charset="0"/>
                <a:cs typeface="Arial" pitchFamily="34" charset="0"/>
              </a:defRPr>
            </a:lvl5pPr>
            <a:lvl6pPr marL="2514600" indent="-228600" defTabSz="2951163" eaLnBrk="0" fontAlgn="base" hangingPunct="0">
              <a:spcBef>
                <a:spcPct val="0"/>
              </a:spcBef>
              <a:spcAft>
                <a:spcPct val="0"/>
              </a:spcAft>
              <a:defRPr sz="5800">
                <a:solidFill>
                  <a:schemeClr val="tx1"/>
                </a:solidFill>
                <a:latin typeface="Arial" pitchFamily="34" charset="0"/>
                <a:cs typeface="Arial" pitchFamily="34" charset="0"/>
              </a:defRPr>
            </a:lvl6pPr>
            <a:lvl7pPr marL="2971800" indent="-228600" defTabSz="2951163" eaLnBrk="0" fontAlgn="base" hangingPunct="0">
              <a:spcBef>
                <a:spcPct val="0"/>
              </a:spcBef>
              <a:spcAft>
                <a:spcPct val="0"/>
              </a:spcAft>
              <a:defRPr sz="5800">
                <a:solidFill>
                  <a:schemeClr val="tx1"/>
                </a:solidFill>
                <a:latin typeface="Arial" pitchFamily="34" charset="0"/>
                <a:cs typeface="Arial" pitchFamily="34" charset="0"/>
              </a:defRPr>
            </a:lvl7pPr>
            <a:lvl8pPr marL="3429000" indent="-228600" defTabSz="2951163" eaLnBrk="0" fontAlgn="base" hangingPunct="0">
              <a:spcBef>
                <a:spcPct val="0"/>
              </a:spcBef>
              <a:spcAft>
                <a:spcPct val="0"/>
              </a:spcAft>
              <a:defRPr sz="5800">
                <a:solidFill>
                  <a:schemeClr val="tx1"/>
                </a:solidFill>
                <a:latin typeface="Arial" pitchFamily="34" charset="0"/>
                <a:cs typeface="Arial" pitchFamily="34" charset="0"/>
              </a:defRPr>
            </a:lvl8pPr>
            <a:lvl9pPr marL="3886200" indent="-228600" defTabSz="2951163" eaLnBrk="0" fontAlgn="base" hangingPunct="0">
              <a:spcBef>
                <a:spcPct val="0"/>
              </a:spcBef>
              <a:spcAft>
                <a:spcPct val="0"/>
              </a:spcAft>
              <a:defRPr sz="5800">
                <a:solidFill>
                  <a:schemeClr val="tx1"/>
                </a:solidFill>
                <a:latin typeface="Arial" pitchFamily="34" charset="0"/>
                <a:cs typeface="Arial" pitchFamily="34" charset="0"/>
              </a:defRPr>
            </a:lvl9pPr>
          </a:lstStyle>
          <a:p>
            <a:pPr eaLnBrk="1" hangingPunct="1"/>
            <a:endParaRPr lang="en-IE" sz="1000" b="1" dirty="0"/>
          </a:p>
          <a:p>
            <a:pPr algn="ctr" eaLnBrk="1" hangingPunct="1"/>
            <a:r>
              <a:rPr lang="en-IE" sz="1000" b="1" dirty="0" smtClean="0">
                <a:solidFill>
                  <a:srgbClr val="FF0000"/>
                </a:solidFill>
              </a:rPr>
              <a:t>Bone Structure</a:t>
            </a:r>
          </a:p>
          <a:p>
            <a:r>
              <a:rPr lang="en-GB" sz="1000" b="1" dirty="0"/>
              <a:t>There are three types of bone</a:t>
            </a:r>
            <a:r>
              <a:rPr lang="en-GB" sz="1000" dirty="0"/>
              <a:t>:</a:t>
            </a:r>
          </a:p>
          <a:p>
            <a:pPr>
              <a:buFontTx/>
              <a:buChar char="•"/>
            </a:pPr>
            <a:r>
              <a:rPr lang="en-GB" sz="1000" dirty="0"/>
              <a:t>  Compact bone is hard and strong. It has bone cells (osteoblasts) in a matrix of salts (strength) and protein (flexibility).</a:t>
            </a:r>
          </a:p>
          <a:p>
            <a:pPr>
              <a:buFontTx/>
              <a:buChar char="•"/>
            </a:pPr>
            <a:r>
              <a:rPr lang="en-GB" sz="1000" dirty="0"/>
              <a:t>  Spongy bone is more porous. It has hollow spaces containing bone marrow. </a:t>
            </a:r>
          </a:p>
          <a:p>
            <a:pPr>
              <a:buFontTx/>
              <a:buChar char="•"/>
            </a:pPr>
            <a:r>
              <a:rPr lang="en-GB" sz="1000" dirty="0"/>
              <a:t>  Bone marrow is a soft material. Red marrow makes blood cells; yellow marrow is inactive.</a:t>
            </a:r>
          </a:p>
          <a:p>
            <a:pPr lvl="4">
              <a:buFontTx/>
              <a:buChar char="•"/>
            </a:pPr>
            <a:endParaRPr lang="en-GB" sz="1000" dirty="0"/>
          </a:p>
          <a:p>
            <a:r>
              <a:rPr lang="en-GB" sz="1000" b="1" dirty="0"/>
              <a:t>The medullary cavity </a:t>
            </a:r>
            <a:r>
              <a:rPr lang="en-GB" sz="1000" dirty="0"/>
              <a:t>is a hollow tube located at the centre of the shaft of a bone.</a:t>
            </a:r>
          </a:p>
          <a:p>
            <a:r>
              <a:rPr lang="en-GB" sz="1000" b="1" dirty="0" smtClean="0"/>
              <a:t>Osteoblasts </a:t>
            </a:r>
            <a:r>
              <a:rPr lang="en-GB" sz="1000" dirty="0"/>
              <a:t>are cells that form bone.</a:t>
            </a:r>
          </a:p>
          <a:p>
            <a:r>
              <a:rPr lang="en-GB" sz="1000" b="1" dirty="0"/>
              <a:t>Bones grow longer </a:t>
            </a:r>
            <a:r>
              <a:rPr lang="en-GB" sz="1000" dirty="0"/>
              <a:t>due to a growth plate between the epiphysis and </a:t>
            </a:r>
            <a:r>
              <a:rPr lang="en-GB" sz="1000" dirty="0" smtClean="0"/>
              <a:t>diaphysis</a:t>
            </a:r>
          </a:p>
          <a:p>
            <a:endParaRPr lang="en-GB" sz="1000" dirty="0">
              <a:sym typeface="Wingdings" pitchFamily="2" charset="2"/>
            </a:endParaRPr>
          </a:p>
          <a:p>
            <a:r>
              <a:rPr lang="en-GB" sz="1000" b="1" dirty="0"/>
              <a:t>Arthritis</a:t>
            </a:r>
            <a:r>
              <a:rPr lang="en-GB" sz="1000" dirty="0"/>
              <a:t>:</a:t>
            </a:r>
          </a:p>
          <a:p>
            <a:pPr>
              <a:buFontTx/>
              <a:buChar char="•"/>
            </a:pPr>
            <a:r>
              <a:rPr lang="en-GB" sz="1000" dirty="0" smtClean="0"/>
              <a:t>  </a:t>
            </a:r>
            <a:r>
              <a:rPr lang="en-GB" sz="1000" dirty="0"/>
              <a:t>is a disorder of the musculoskeletal system</a:t>
            </a:r>
          </a:p>
          <a:p>
            <a:pPr>
              <a:buFontTx/>
              <a:buChar char="•"/>
            </a:pPr>
            <a:r>
              <a:rPr lang="en-GB" sz="1000" dirty="0"/>
              <a:t>  results from inflammation in joints</a:t>
            </a:r>
          </a:p>
          <a:p>
            <a:pPr>
              <a:buFontTx/>
              <a:buChar char="•"/>
            </a:pPr>
            <a:r>
              <a:rPr lang="en-GB" sz="1000" dirty="0"/>
              <a:t>  may be prevented by reducing damage to joints in sports</a:t>
            </a:r>
          </a:p>
          <a:p>
            <a:pPr>
              <a:buFontTx/>
              <a:buChar char="•"/>
            </a:pPr>
            <a:r>
              <a:rPr lang="en-GB" sz="1000" dirty="0"/>
              <a:t>  is treated by rest, exercise, drugs and </a:t>
            </a:r>
            <a:r>
              <a:rPr lang="en-GB" sz="1000" dirty="0" smtClean="0"/>
              <a:t>surgery</a:t>
            </a:r>
            <a:endParaRPr lang="en-GB" sz="1000" dirty="0">
              <a:sym typeface="Wingdings" pitchFamily="2" charset="2"/>
            </a:endParaRPr>
          </a:p>
        </p:txBody>
      </p:sp>
      <p:sp>
        <p:nvSpPr>
          <p:cNvPr id="2054" name="TextBox 13"/>
          <p:cNvSpPr txBox="1">
            <a:spLocks noChangeArrowheads="1"/>
          </p:cNvSpPr>
          <p:nvPr/>
        </p:nvSpPr>
        <p:spPr bwMode="auto">
          <a:xfrm>
            <a:off x="235863" y="2608545"/>
            <a:ext cx="2718176" cy="2013753"/>
          </a:xfrm>
          <a:prstGeom prst="rect">
            <a:avLst/>
          </a:prstGeom>
          <a:noFill/>
          <a:ln w="57150">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lIns="28319" tIns="14159" rIns="28319" bIns="14159">
            <a:spAutoFit/>
          </a:bodyPr>
          <a:lstStyle>
            <a:lvl1pPr marL="609600" indent="-609600" eaLnBrk="0" hangingPunct="0">
              <a:defRPr sz="5800">
                <a:solidFill>
                  <a:schemeClr val="tx1"/>
                </a:solidFill>
                <a:latin typeface="Arial" pitchFamily="34" charset="0"/>
                <a:cs typeface="Arial" pitchFamily="34" charset="0"/>
              </a:defRPr>
            </a:lvl1pPr>
            <a:lvl2pPr marL="742950" indent="-285750" eaLnBrk="0" hangingPunct="0">
              <a:defRPr sz="5800">
                <a:solidFill>
                  <a:schemeClr val="tx1"/>
                </a:solidFill>
                <a:latin typeface="Arial" pitchFamily="34" charset="0"/>
                <a:cs typeface="Arial" pitchFamily="34" charset="0"/>
              </a:defRPr>
            </a:lvl2pPr>
            <a:lvl3pPr marL="1143000" indent="-228600" eaLnBrk="0" hangingPunct="0">
              <a:defRPr sz="5800">
                <a:solidFill>
                  <a:schemeClr val="tx1"/>
                </a:solidFill>
                <a:latin typeface="Arial" pitchFamily="34" charset="0"/>
                <a:cs typeface="Arial" pitchFamily="34" charset="0"/>
              </a:defRPr>
            </a:lvl3pPr>
            <a:lvl4pPr marL="1600200" indent="-228600" eaLnBrk="0" hangingPunct="0">
              <a:defRPr sz="5800">
                <a:solidFill>
                  <a:schemeClr val="tx1"/>
                </a:solidFill>
                <a:latin typeface="Arial" pitchFamily="34" charset="0"/>
                <a:cs typeface="Arial" pitchFamily="34" charset="0"/>
              </a:defRPr>
            </a:lvl4pPr>
            <a:lvl5pPr marL="2057400" indent="-228600" eaLnBrk="0" hangingPunct="0">
              <a:defRPr sz="5800">
                <a:solidFill>
                  <a:schemeClr val="tx1"/>
                </a:solidFill>
                <a:latin typeface="Arial" pitchFamily="34" charset="0"/>
                <a:cs typeface="Arial" pitchFamily="34" charset="0"/>
              </a:defRPr>
            </a:lvl5pPr>
            <a:lvl6pPr marL="2514600" indent="-228600" defTabSz="2951163" eaLnBrk="0" fontAlgn="base" hangingPunct="0">
              <a:spcBef>
                <a:spcPct val="0"/>
              </a:spcBef>
              <a:spcAft>
                <a:spcPct val="0"/>
              </a:spcAft>
              <a:defRPr sz="5800">
                <a:solidFill>
                  <a:schemeClr val="tx1"/>
                </a:solidFill>
                <a:latin typeface="Arial" pitchFamily="34" charset="0"/>
                <a:cs typeface="Arial" pitchFamily="34" charset="0"/>
              </a:defRPr>
            </a:lvl6pPr>
            <a:lvl7pPr marL="2971800" indent="-228600" defTabSz="2951163" eaLnBrk="0" fontAlgn="base" hangingPunct="0">
              <a:spcBef>
                <a:spcPct val="0"/>
              </a:spcBef>
              <a:spcAft>
                <a:spcPct val="0"/>
              </a:spcAft>
              <a:defRPr sz="5800">
                <a:solidFill>
                  <a:schemeClr val="tx1"/>
                </a:solidFill>
                <a:latin typeface="Arial" pitchFamily="34" charset="0"/>
                <a:cs typeface="Arial" pitchFamily="34" charset="0"/>
              </a:defRPr>
            </a:lvl7pPr>
            <a:lvl8pPr marL="3429000" indent="-228600" defTabSz="2951163" eaLnBrk="0" fontAlgn="base" hangingPunct="0">
              <a:spcBef>
                <a:spcPct val="0"/>
              </a:spcBef>
              <a:spcAft>
                <a:spcPct val="0"/>
              </a:spcAft>
              <a:defRPr sz="5800">
                <a:solidFill>
                  <a:schemeClr val="tx1"/>
                </a:solidFill>
                <a:latin typeface="Arial" pitchFamily="34" charset="0"/>
                <a:cs typeface="Arial" pitchFamily="34" charset="0"/>
              </a:defRPr>
            </a:lvl8pPr>
            <a:lvl9pPr marL="3886200" indent="-228600" defTabSz="2951163" eaLnBrk="0" fontAlgn="base" hangingPunct="0">
              <a:spcBef>
                <a:spcPct val="0"/>
              </a:spcBef>
              <a:spcAft>
                <a:spcPct val="0"/>
              </a:spcAft>
              <a:defRPr sz="5800">
                <a:solidFill>
                  <a:schemeClr val="tx1"/>
                </a:solidFill>
                <a:latin typeface="Arial" pitchFamily="34" charset="0"/>
                <a:cs typeface="Arial" pitchFamily="34" charset="0"/>
              </a:defRPr>
            </a:lvl9pPr>
          </a:lstStyle>
          <a:p>
            <a:pPr algn="ctr" eaLnBrk="1" hangingPunct="1"/>
            <a:endParaRPr lang="en-IE" sz="900" dirty="0"/>
          </a:p>
          <a:p>
            <a:pPr algn="ctr" eaLnBrk="1" hangingPunct="1"/>
            <a:r>
              <a:rPr lang="en-IE" sz="1000" b="1" dirty="0" smtClean="0">
                <a:solidFill>
                  <a:srgbClr val="FF0000"/>
                </a:solidFill>
              </a:rPr>
              <a:t>The Human Skeleton</a:t>
            </a:r>
          </a:p>
          <a:p>
            <a:pPr marL="85725" indent="0" eaLnBrk="1" hangingPunct="1"/>
            <a:r>
              <a:rPr lang="en-GB" sz="1000" dirty="0">
                <a:cs typeface="Times New Roman" pitchFamily="18" charset="0"/>
              </a:rPr>
              <a:t>The human skeleton has </a:t>
            </a:r>
            <a:r>
              <a:rPr lang="en-GB" sz="1000" dirty="0">
                <a:solidFill>
                  <a:schemeClr val="accent2"/>
                </a:solidFill>
              </a:rPr>
              <a:t>206</a:t>
            </a:r>
            <a:r>
              <a:rPr lang="en-GB" sz="1000" dirty="0">
                <a:cs typeface="Times New Roman" pitchFamily="18" charset="0"/>
              </a:rPr>
              <a:t> bones, which can be divided into two parts:</a:t>
            </a:r>
            <a:r>
              <a:rPr lang="en-IE" sz="1000" dirty="0">
                <a:cs typeface="Times New Roman" pitchFamily="18" charset="0"/>
              </a:rPr>
              <a:t/>
            </a:r>
            <a:br>
              <a:rPr lang="en-IE" sz="1000" dirty="0">
                <a:cs typeface="Times New Roman" pitchFamily="18" charset="0"/>
              </a:rPr>
            </a:br>
            <a:r>
              <a:rPr lang="en-GB" sz="1000" dirty="0">
                <a:cs typeface="Times New Roman" pitchFamily="18" charset="0"/>
              </a:rPr>
              <a:t>axial and appendicular</a:t>
            </a:r>
            <a:r>
              <a:rPr lang="en-GB" sz="1000" dirty="0" smtClean="0">
                <a:cs typeface="Times New Roman" pitchFamily="18" charset="0"/>
              </a:rPr>
              <a:t>.</a:t>
            </a:r>
          </a:p>
          <a:p>
            <a:pPr marL="85725" indent="0" eaLnBrk="1" hangingPunct="1"/>
            <a:endParaRPr lang="en-GB" sz="1000" dirty="0">
              <a:cs typeface="Times New Roman" pitchFamily="18" charset="0"/>
            </a:endParaRPr>
          </a:p>
          <a:p>
            <a:pPr marL="85725" indent="0" eaLnBrk="1" hangingPunct="1"/>
            <a:r>
              <a:rPr lang="en-GB" sz="1000" dirty="0">
                <a:solidFill>
                  <a:schemeClr val="accent2"/>
                </a:solidFill>
                <a:cs typeface="Times New Roman" pitchFamily="18" charset="0"/>
              </a:rPr>
              <a:t>Axial</a:t>
            </a:r>
            <a:r>
              <a:rPr lang="en-GB" sz="1000" dirty="0">
                <a:cs typeface="Times New Roman" pitchFamily="18" charset="0"/>
              </a:rPr>
              <a:t> skeleton – skull, ribs (12 pairs), sternum (breastbone) &amp; vertebrae (backbone).</a:t>
            </a:r>
            <a:endParaRPr lang="en-IE" sz="1000" dirty="0">
              <a:cs typeface="Times New Roman" pitchFamily="18" charset="0"/>
            </a:endParaRPr>
          </a:p>
          <a:p>
            <a:pPr marL="85725" indent="0" eaLnBrk="1" hangingPunct="1"/>
            <a:endParaRPr lang="en-GB" sz="1000" dirty="0" smtClean="0">
              <a:cs typeface="Times New Roman" pitchFamily="18" charset="0"/>
            </a:endParaRPr>
          </a:p>
          <a:p>
            <a:pPr marL="85725" indent="0" eaLnBrk="1" hangingPunct="1"/>
            <a:r>
              <a:rPr lang="en-GB" sz="1000" dirty="0">
                <a:solidFill>
                  <a:schemeClr val="accent2"/>
                </a:solidFill>
                <a:cs typeface="Times New Roman" pitchFamily="18" charset="0"/>
              </a:rPr>
              <a:t>Appendicular</a:t>
            </a:r>
            <a:r>
              <a:rPr lang="en-GB" sz="1000" dirty="0">
                <a:cs typeface="Times New Roman" pitchFamily="18" charset="0"/>
              </a:rPr>
              <a:t> skeleton – pectoral and pelvic girdles, and their attached limbs (arms and legs</a:t>
            </a:r>
            <a:r>
              <a:rPr lang="en-IE" sz="1000" dirty="0">
                <a:cs typeface="Times New Roman" pitchFamily="18" charset="0"/>
              </a:rPr>
              <a:t>)</a:t>
            </a:r>
            <a:endParaRPr lang="en-GB" sz="1000" dirty="0">
              <a:cs typeface="Times New Roman" pitchFamily="18" charset="0"/>
            </a:endParaRPr>
          </a:p>
          <a:p>
            <a:pPr algn="ctr" eaLnBrk="1" hangingPunct="1"/>
            <a:endParaRPr lang="en-IE" sz="10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2972530317"/>
              </p:ext>
            </p:extLst>
          </p:nvPr>
        </p:nvGraphicFramePr>
        <p:xfrm>
          <a:off x="3419872" y="588468"/>
          <a:ext cx="1996223" cy="3374066"/>
        </p:xfrm>
        <a:graphic>
          <a:graphicData uri="http://schemas.openxmlformats.org/presentationml/2006/ole">
            <p:oleObj spid="_x0000_s6186" name="Image" r:id="rId5" imgW="3337567" imgH="5568707" progId="">
              <p:embed/>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730619940"/>
              </p:ext>
            </p:extLst>
          </p:nvPr>
        </p:nvGraphicFramePr>
        <p:xfrm>
          <a:off x="6292935" y="4581128"/>
          <a:ext cx="2455424" cy="2146894"/>
        </p:xfrm>
        <a:graphic>
          <a:graphicData uri="http://schemas.openxmlformats.org/presentationml/2006/ole">
            <p:oleObj spid="_x0000_s6187" name="Image" r:id="rId6" imgW="5006350" imgH="4023368" progId="">
              <p:embed/>
            </p:oleObj>
          </a:graphicData>
        </a:graphic>
      </p:graphicFrame>
      <p:sp>
        <p:nvSpPr>
          <p:cNvPr id="14" name="TextBox 13"/>
          <p:cNvSpPr txBox="1">
            <a:spLocks noChangeArrowheads="1"/>
          </p:cNvSpPr>
          <p:nvPr/>
        </p:nvSpPr>
        <p:spPr bwMode="auto">
          <a:xfrm>
            <a:off x="255991" y="4652218"/>
            <a:ext cx="2718176" cy="1875254"/>
          </a:xfrm>
          <a:prstGeom prst="rect">
            <a:avLst/>
          </a:prstGeom>
          <a:noFill/>
          <a:ln w="57150">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lIns="28319" tIns="14159" rIns="28319" bIns="14159">
            <a:spAutoFit/>
          </a:bodyPr>
          <a:lstStyle>
            <a:lvl1pPr marL="609600" indent="-609600" eaLnBrk="0" hangingPunct="0">
              <a:defRPr sz="5800">
                <a:solidFill>
                  <a:schemeClr val="tx1"/>
                </a:solidFill>
                <a:latin typeface="Arial" pitchFamily="34" charset="0"/>
                <a:cs typeface="Arial" pitchFamily="34" charset="0"/>
              </a:defRPr>
            </a:lvl1pPr>
            <a:lvl2pPr marL="742950" indent="-285750" eaLnBrk="0" hangingPunct="0">
              <a:defRPr sz="5800">
                <a:solidFill>
                  <a:schemeClr val="tx1"/>
                </a:solidFill>
                <a:latin typeface="Arial" pitchFamily="34" charset="0"/>
                <a:cs typeface="Arial" pitchFamily="34" charset="0"/>
              </a:defRPr>
            </a:lvl2pPr>
            <a:lvl3pPr marL="1143000" indent="-228600" eaLnBrk="0" hangingPunct="0">
              <a:defRPr sz="5800">
                <a:solidFill>
                  <a:schemeClr val="tx1"/>
                </a:solidFill>
                <a:latin typeface="Arial" pitchFamily="34" charset="0"/>
                <a:cs typeface="Arial" pitchFamily="34" charset="0"/>
              </a:defRPr>
            </a:lvl3pPr>
            <a:lvl4pPr marL="1600200" indent="-228600" eaLnBrk="0" hangingPunct="0">
              <a:defRPr sz="5800">
                <a:solidFill>
                  <a:schemeClr val="tx1"/>
                </a:solidFill>
                <a:latin typeface="Arial" pitchFamily="34" charset="0"/>
                <a:cs typeface="Arial" pitchFamily="34" charset="0"/>
              </a:defRPr>
            </a:lvl4pPr>
            <a:lvl5pPr marL="2057400" indent="-228600" eaLnBrk="0" hangingPunct="0">
              <a:defRPr sz="5800">
                <a:solidFill>
                  <a:schemeClr val="tx1"/>
                </a:solidFill>
                <a:latin typeface="Arial" pitchFamily="34" charset="0"/>
                <a:cs typeface="Arial" pitchFamily="34" charset="0"/>
              </a:defRPr>
            </a:lvl5pPr>
            <a:lvl6pPr marL="2514600" indent="-228600" defTabSz="2951163" eaLnBrk="0" fontAlgn="base" hangingPunct="0">
              <a:spcBef>
                <a:spcPct val="0"/>
              </a:spcBef>
              <a:spcAft>
                <a:spcPct val="0"/>
              </a:spcAft>
              <a:defRPr sz="5800">
                <a:solidFill>
                  <a:schemeClr val="tx1"/>
                </a:solidFill>
                <a:latin typeface="Arial" pitchFamily="34" charset="0"/>
                <a:cs typeface="Arial" pitchFamily="34" charset="0"/>
              </a:defRPr>
            </a:lvl6pPr>
            <a:lvl7pPr marL="2971800" indent="-228600" defTabSz="2951163" eaLnBrk="0" fontAlgn="base" hangingPunct="0">
              <a:spcBef>
                <a:spcPct val="0"/>
              </a:spcBef>
              <a:spcAft>
                <a:spcPct val="0"/>
              </a:spcAft>
              <a:defRPr sz="5800">
                <a:solidFill>
                  <a:schemeClr val="tx1"/>
                </a:solidFill>
                <a:latin typeface="Arial" pitchFamily="34" charset="0"/>
                <a:cs typeface="Arial" pitchFamily="34" charset="0"/>
              </a:defRPr>
            </a:lvl7pPr>
            <a:lvl8pPr marL="3429000" indent="-228600" defTabSz="2951163" eaLnBrk="0" fontAlgn="base" hangingPunct="0">
              <a:spcBef>
                <a:spcPct val="0"/>
              </a:spcBef>
              <a:spcAft>
                <a:spcPct val="0"/>
              </a:spcAft>
              <a:defRPr sz="5800">
                <a:solidFill>
                  <a:schemeClr val="tx1"/>
                </a:solidFill>
                <a:latin typeface="Arial" pitchFamily="34" charset="0"/>
                <a:cs typeface="Arial" pitchFamily="34" charset="0"/>
              </a:defRPr>
            </a:lvl8pPr>
            <a:lvl9pPr marL="3886200" indent="-228600" defTabSz="2951163" eaLnBrk="0" fontAlgn="base" hangingPunct="0">
              <a:spcBef>
                <a:spcPct val="0"/>
              </a:spcBef>
              <a:spcAft>
                <a:spcPct val="0"/>
              </a:spcAft>
              <a:defRPr sz="5800">
                <a:solidFill>
                  <a:schemeClr val="tx1"/>
                </a:solidFill>
                <a:latin typeface="Arial" pitchFamily="34" charset="0"/>
                <a:cs typeface="Arial" pitchFamily="34" charset="0"/>
              </a:defRPr>
            </a:lvl9pPr>
          </a:lstStyle>
          <a:p>
            <a:pPr algn="ctr" eaLnBrk="1" hangingPunct="1"/>
            <a:endParaRPr lang="en-IE" sz="1000" dirty="0"/>
          </a:p>
          <a:p>
            <a:pPr algn="ctr" eaLnBrk="1" hangingPunct="1"/>
            <a:r>
              <a:rPr lang="en-IE" sz="1000" b="1" dirty="0" smtClean="0">
                <a:solidFill>
                  <a:srgbClr val="FF0000"/>
                </a:solidFill>
              </a:rPr>
              <a:t>Joints</a:t>
            </a:r>
          </a:p>
          <a:p>
            <a:r>
              <a:rPr lang="en-GB" sz="1000" b="1" dirty="0"/>
              <a:t>A joint </a:t>
            </a:r>
            <a:r>
              <a:rPr lang="en-GB" sz="1000" dirty="0"/>
              <a:t>is where bones meet</a:t>
            </a:r>
            <a:r>
              <a:rPr lang="en-GB" sz="1000" dirty="0" smtClean="0"/>
              <a:t>.</a:t>
            </a:r>
            <a:endParaRPr lang="en-GB" sz="1000" dirty="0"/>
          </a:p>
          <a:p>
            <a:r>
              <a:rPr lang="en-GB" sz="1000" b="1" dirty="0"/>
              <a:t>The types of joints </a:t>
            </a:r>
            <a:r>
              <a:rPr lang="en-GB" sz="1000" dirty="0"/>
              <a:t>are:</a:t>
            </a:r>
          </a:p>
          <a:p>
            <a:pPr marL="365125" indent="-365125">
              <a:buFontTx/>
              <a:buChar char="•"/>
            </a:pPr>
            <a:r>
              <a:rPr lang="en-GB" sz="1000" dirty="0"/>
              <a:t>  Immovable (fixed or fused) joints such as the skull</a:t>
            </a:r>
          </a:p>
          <a:p>
            <a:pPr marL="365125" indent="-365125">
              <a:buFontTx/>
              <a:buChar char="•"/>
            </a:pPr>
            <a:r>
              <a:rPr lang="en-GB" sz="1000" dirty="0"/>
              <a:t>  Slightly movable joints such as those between vertebrae</a:t>
            </a:r>
          </a:p>
          <a:p>
            <a:pPr marL="365125" indent="-365125">
              <a:buFontTx/>
              <a:buChar char="•"/>
            </a:pPr>
            <a:r>
              <a:rPr lang="en-GB" sz="1000" dirty="0"/>
              <a:t>  Freely movable (synovial) joints, which include:</a:t>
            </a:r>
          </a:p>
          <a:p>
            <a:pPr marL="365125" indent="-365125">
              <a:buFontTx/>
              <a:buChar char="•"/>
            </a:pPr>
            <a:r>
              <a:rPr lang="en-GB" sz="1000" dirty="0"/>
              <a:t>  ball and socket (shoulder and hip)</a:t>
            </a:r>
          </a:p>
          <a:p>
            <a:pPr marL="365125" indent="-365125">
              <a:buFontTx/>
              <a:buChar char="•"/>
            </a:pPr>
            <a:r>
              <a:rPr lang="en-GB" sz="1000" dirty="0"/>
              <a:t>  hinge (elbow and knee</a:t>
            </a:r>
            <a:r>
              <a:rPr lang="en-GB" sz="1000" dirty="0" smtClean="0"/>
              <a:t>)</a:t>
            </a:r>
            <a:endParaRPr lang="en-IE" sz="1000" dirty="0"/>
          </a:p>
        </p:txBody>
      </p:sp>
      <p:pic>
        <p:nvPicPr>
          <p:cNvPr id="15"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52232" y="5373216"/>
            <a:ext cx="2616624"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a:spLocks noChangeArrowheads="1"/>
          </p:cNvSpPr>
          <p:nvPr/>
        </p:nvSpPr>
        <p:spPr bwMode="auto">
          <a:xfrm>
            <a:off x="3243496" y="3992447"/>
            <a:ext cx="2718176" cy="1259701"/>
          </a:xfrm>
          <a:prstGeom prst="rect">
            <a:avLst/>
          </a:prstGeom>
          <a:noFill/>
          <a:ln w="57150">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lIns="28319" tIns="14159" rIns="28319" bIns="14159">
            <a:spAutoFit/>
          </a:bodyPr>
          <a:lstStyle>
            <a:lvl1pPr marL="609600" indent="-609600" eaLnBrk="0" hangingPunct="0">
              <a:defRPr sz="5800">
                <a:solidFill>
                  <a:schemeClr val="tx1"/>
                </a:solidFill>
                <a:latin typeface="Arial" pitchFamily="34" charset="0"/>
                <a:cs typeface="Arial" pitchFamily="34" charset="0"/>
              </a:defRPr>
            </a:lvl1pPr>
            <a:lvl2pPr marL="742950" indent="-285750" eaLnBrk="0" hangingPunct="0">
              <a:defRPr sz="5800">
                <a:solidFill>
                  <a:schemeClr val="tx1"/>
                </a:solidFill>
                <a:latin typeface="Arial" pitchFamily="34" charset="0"/>
                <a:cs typeface="Arial" pitchFamily="34" charset="0"/>
              </a:defRPr>
            </a:lvl2pPr>
            <a:lvl3pPr marL="1143000" indent="-228600" eaLnBrk="0" hangingPunct="0">
              <a:defRPr sz="5800">
                <a:solidFill>
                  <a:schemeClr val="tx1"/>
                </a:solidFill>
                <a:latin typeface="Arial" pitchFamily="34" charset="0"/>
                <a:cs typeface="Arial" pitchFamily="34" charset="0"/>
              </a:defRPr>
            </a:lvl3pPr>
            <a:lvl4pPr marL="1600200" indent="-228600" eaLnBrk="0" hangingPunct="0">
              <a:defRPr sz="5800">
                <a:solidFill>
                  <a:schemeClr val="tx1"/>
                </a:solidFill>
                <a:latin typeface="Arial" pitchFamily="34" charset="0"/>
                <a:cs typeface="Arial" pitchFamily="34" charset="0"/>
              </a:defRPr>
            </a:lvl4pPr>
            <a:lvl5pPr marL="2057400" indent="-228600" eaLnBrk="0" hangingPunct="0">
              <a:defRPr sz="5800">
                <a:solidFill>
                  <a:schemeClr val="tx1"/>
                </a:solidFill>
                <a:latin typeface="Arial" pitchFamily="34" charset="0"/>
                <a:cs typeface="Arial" pitchFamily="34" charset="0"/>
              </a:defRPr>
            </a:lvl5pPr>
            <a:lvl6pPr marL="2514600" indent="-228600" defTabSz="2951163" eaLnBrk="0" fontAlgn="base" hangingPunct="0">
              <a:spcBef>
                <a:spcPct val="0"/>
              </a:spcBef>
              <a:spcAft>
                <a:spcPct val="0"/>
              </a:spcAft>
              <a:defRPr sz="5800">
                <a:solidFill>
                  <a:schemeClr val="tx1"/>
                </a:solidFill>
                <a:latin typeface="Arial" pitchFamily="34" charset="0"/>
                <a:cs typeface="Arial" pitchFamily="34" charset="0"/>
              </a:defRPr>
            </a:lvl6pPr>
            <a:lvl7pPr marL="2971800" indent="-228600" defTabSz="2951163" eaLnBrk="0" fontAlgn="base" hangingPunct="0">
              <a:spcBef>
                <a:spcPct val="0"/>
              </a:spcBef>
              <a:spcAft>
                <a:spcPct val="0"/>
              </a:spcAft>
              <a:defRPr sz="5800">
                <a:solidFill>
                  <a:schemeClr val="tx1"/>
                </a:solidFill>
                <a:latin typeface="Arial" pitchFamily="34" charset="0"/>
                <a:cs typeface="Arial" pitchFamily="34" charset="0"/>
              </a:defRPr>
            </a:lvl7pPr>
            <a:lvl8pPr marL="3429000" indent="-228600" defTabSz="2951163" eaLnBrk="0" fontAlgn="base" hangingPunct="0">
              <a:spcBef>
                <a:spcPct val="0"/>
              </a:spcBef>
              <a:spcAft>
                <a:spcPct val="0"/>
              </a:spcAft>
              <a:defRPr sz="5800">
                <a:solidFill>
                  <a:schemeClr val="tx1"/>
                </a:solidFill>
                <a:latin typeface="Arial" pitchFamily="34" charset="0"/>
                <a:cs typeface="Arial" pitchFamily="34" charset="0"/>
              </a:defRPr>
            </a:lvl8pPr>
            <a:lvl9pPr marL="3886200" indent="-228600" defTabSz="2951163" eaLnBrk="0" fontAlgn="base" hangingPunct="0">
              <a:spcBef>
                <a:spcPct val="0"/>
              </a:spcBef>
              <a:spcAft>
                <a:spcPct val="0"/>
              </a:spcAft>
              <a:defRPr sz="5800">
                <a:solidFill>
                  <a:schemeClr val="tx1"/>
                </a:solidFill>
                <a:latin typeface="Arial" pitchFamily="34" charset="0"/>
                <a:cs typeface="Arial" pitchFamily="34" charset="0"/>
              </a:defRPr>
            </a:lvl9pPr>
          </a:lstStyle>
          <a:p>
            <a:pPr algn="ctr" eaLnBrk="1" hangingPunct="1"/>
            <a:endParaRPr lang="en-IE" sz="1000" dirty="0"/>
          </a:p>
          <a:p>
            <a:r>
              <a:rPr lang="en-GB" sz="1000" b="1" dirty="0"/>
              <a:t>Cartilage</a:t>
            </a:r>
            <a:r>
              <a:rPr lang="en-GB" sz="1000" dirty="0"/>
              <a:t>:</a:t>
            </a:r>
          </a:p>
          <a:p>
            <a:pPr>
              <a:buFontTx/>
              <a:buChar char="•"/>
            </a:pPr>
            <a:r>
              <a:rPr lang="en-GB" sz="1000" dirty="0"/>
              <a:t>  protects the ends of bones</a:t>
            </a:r>
          </a:p>
          <a:p>
            <a:pPr>
              <a:buFontTx/>
              <a:buChar char="•"/>
            </a:pPr>
            <a:r>
              <a:rPr lang="en-GB" sz="1000" dirty="0"/>
              <a:t>  forms structures such as the ear, nose and trachea</a:t>
            </a:r>
          </a:p>
          <a:p>
            <a:pPr lvl="4">
              <a:buFontTx/>
              <a:buChar char="•"/>
            </a:pPr>
            <a:endParaRPr lang="en-GB" sz="1000" dirty="0"/>
          </a:p>
          <a:p>
            <a:r>
              <a:rPr lang="en-GB" sz="1000" b="1" dirty="0"/>
              <a:t>Ligaments </a:t>
            </a:r>
            <a:r>
              <a:rPr lang="en-GB" sz="1000" dirty="0"/>
              <a:t>join bone to bone</a:t>
            </a:r>
            <a:r>
              <a:rPr lang="en-GB" sz="1000" dirty="0" smtClean="0"/>
              <a:t>.</a:t>
            </a:r>
            <a:endParaRPr lang="en-GB" sz="1000" dirty="0"/>
          </a:p>
          <a:p>
            <a:r>
              <a:rPr lang="en-GB" sz="1000" b="1" dirty="0"/>
              <a:t>Tendons </a:t>
            </a:r>
            <a:r>
              <a:rPr lang="en-GB" sz="1000" dirty="0"/>
              <a:t>join muscle to </a:t>
            </a:r>
            <a:r>
              <a:rPr lang="en-GB" sz="1000" dirty="0" smtClean="0"/>
              <a:t>bone</a:t>
            </a:r>
            <a:endParaRPr lang="en-IE" sz="1000" b="1" dirty="0" smtClean="0">
              <a:solidFill>
                <a:srgbClr val="FF0000"/>
              </a:solidFill>
            </a:endParaRPr>
          </a:p>
        </p:txBody>
      </p:sp>
    </p:spTree>
    <p:extLst>
      <p:ext uri="{BB962C8B-B14F-4D97-AF65-F5344CB8AC3E}">
        <p14:creationId xmlns:p14="http://schemas.microsoft.com/office/powerpoint/2010/main" xmlns="" val="225996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89" y="-116270"/>
            <a:ext cx="8229600" cy="1143000"/>
          </a:xfrm>
        </p:spPr>
        <p:txBody>
          <a:bodyPr>
            <a:normAutofit/>
          </a:bodyPr>
          <a:lstStyle/>
          <a:p>
            <a:r>
              <a:rPr lang="en-IE" sz="2400" b="1" dirty="0" smtClean="0"/>
              <a:t>3.5.3 The Endocrine System</a:t>
            </a:r>
            <a:endParaRPr lang="en-IE" sz="2400" b="1" dirty="0"/>
          </a:p>
        </p:txBody>
      </p:sp>
      <p:sp>
        <p:nvSpPr>
          <p:cNvPr id="8" name="Content Placeholder 7"/>
          <p:cNvSpPr>
            <a:spLocks noGrp="1"/>
          </p:cNvSpPr>
          <p:nvPr>
            <p:ph sz="half" idx="2"/>
          </p:nvPr>
        </p:nvSpPr>
        <p:spPr>
          <a:xfrm>
            <a:off x="323528" y="836712"/>
            <a:ext cx="2746648" cy="3600400"/>
          </a:xfrm>
          <a:ln w="38100">
            <a:solidFill>
              <a:schemeClr val="tx2">
                <a:lumMod val="40000"/>
                <a:lumOff val="60000"/>
              </a:schemeClr>
            </a:solidFill>
          </a:ln>
        </p:spPr>
        <p:txBody>
          <a:bodyPr>
            <a:normAutofit/>
          </a:bodyPr>
          <a:lstStyle/>
          <a:p>
            <a:pPr marL="0" indent="0">
              <a:buNone/>
            </a:pPr>
            <a:r>
              <a:rPr lang="en-GB" sz="1000" dirty="0">
                <a:latin typeface="Arial" pitchFamily="34" charset="0"/>
                <a:cs typeface="Arial" pitchFamily="34" charset="0"/>
              </a:rPr>
              <a:t>The endocrine system is a group of specialised tissues</a:t>
            </a:r>
            <a:r>
              <a:rPr lang="en-IE" sz="1000" dirty="0">
                <a:latin typeface="Arial" pitchFamily="34" charset="0"/>
                <a:cs typeface="Arial" pitchFamily="34" charset="0"/>
              </a:rPr>
              <a:t> </a:t>
            </a:r>
            <a:r>
              <a:rPr lang="en-GB" sz="1000" dirty="0">
                <a:latin typeface="Arial" pitchFamily="34" charset="0"/>
                <a:cs typeface="Arial" pitchFamily="34" charset="0"/>
              </a:rPr>
              <a:t>(glands) that produce chemicals called</a:t>
            </a:r>
            <a:r>
              <a:rPr lang="en-IE" sz="1000" dirty="0">
                <a:latin typeface="Arial" pitchFamily="34" charset="0"/>
                <a:cs typeface="Arial" pitchFamily="34" charset="0"/>
              </a:rPr>
              <a:t> </a:t>
            </a:r>
            <a:r>
              <a:rPr lang="en-GB" sz="1000" dirty="0">
                <a:latin typeface="Arial" pitchFamily="34" charset="0"/>
                <a:cs typeface="Arial" pitchFamily="34" charset="0"/>
              </a:rPr>
              <a:t>hormones, many</a:t>
            </a:r>
            <a:r>
              <a:rPr lang="en-IE" sz="1000" dirty="0">
                <a:latin typeface="Arial" pitchFamily="34" charset="0"/>
                <a:cs typeface="Arial" pitchFamily="34" charset="0"/>
              </a:rPr>
              <a:t/>
            </a:r>
            <a:br>
              <a:rPr lang="en-IE" sz="1000" dirty="0">
                <a:latin typeface="Arial" pitchFamily="34" charset="0"/>
                <a:cs typeface="Arial" pitchFamily="34" charset="0"/>
              </a:rPr>
            </a:br>
            <a:r>
              <a:rPr lang="en-GB" sz="1000" dirty="0">
                <a:latin typeface="Arial" pitchFamily="34" charset="0"/>
                <a:cs typeface="Arial" pitchFamily="34" charset="0"/>
              </a:rPr>
              <a:t>of which are </a:t>
            </a:r>
            <a:r>
              <a:rPr lang="en-GB" sz="1000" dirty="0" smtClean="0">
                <a:latin typeface="Arial" pitchFamily="34" charset="0"/>
                <a:cs typeface="Arial" pitchFamily="34" charset="0"/>
              </a:rPr>
              <a:t>proteins</a:t>
            </a:r>
          </a:p>
          <a:p>
            <a:pPr marL="0" indent="0">
              <a:buNone/>
            </a:pPr>
            <a:r>
              <a:rPr lang="en-GB" sz="1000" dirty="0">
                <a:latin typeface="Arial" pitchFamily="34" charset="0"/>
                <a:cs typeface="Arial" pitchFamily="34" charset="0"/>
              </a:rPr>
              <a:t>Hormones are chemical ‘messengers’, produced </a:t>
            </a:r>
            <a:r>
              <a:rPr lang="en-GB" sz="1000" dirty="0" smtClean="0">
                <a:latin typeface="Arial" pitchFamily="34" charset="0"/>
                <a:cs typeface="Arial" pitchFamily="34" charset="0"/>
              </a:rPr>
              <a:t>in specialised </a:t>
            </a:r>
            <a:r>
              <a:rPr lang="en-GB" sz="1000" dirty="0">
                <a:latin typeface="Arial" pitchFamily="34" charset="0"/>
                <a:cs typeface="Arial" pitchFamily="34" charset="0"/>
              </a:rPr>
              <a:t>glands, and transported in the blood to a</a:t>
            </a:r>
            <a:r>
              <a:rPr lang="en-IE" sz="1000" dirty="0">
                <a:latin typeface="Arial" pitchFamily="34" charset="0"/>
                <a:cs typeface="Arial" pitchFamily="34" charset="0"/>
              </a:rPr>
              <a:t/>
            </a:r>
            <a:br>
              <a:rPr lang="en-IE" sz="1000" dirty="0">
                <a:latin typeface="Arial" pitchFamily="34" charset="0"/>
                <a:cs typeface="Arial" pitchFamily="34" charset="0"/>
              </a:rPr>
            </a:br>
            <a:r>
              <a:rPr lang="en-GB" sz="1000" dirty="0">
                <a:latin typeface="Arial" pitchFamily="34" charset="0"/>
                <a:cs typeface="Arial" pitchFamily="34" charset="0"/>
              </a:rPr>
              <a:t>particular area (the target organ), where they have </a:t>
            </a:r>
            <a:r>
              <a:rPr lang="en-GB" sz="1000" dirty="0" smtClean="0">
                <a:latin typeface="Arial" pitchFamily="34" charset="0"/>
                <a:cs typeface="Arial" pitchFamily="34" charset="0"/>
              </a:rPr>
              <a:t>their effect</a:t>
            </a:r>
            <a:r>
              <a:rPr lang="en-GB" sz="1000" dirty="0">
                <a:latin typeface="Arial" pitchFamily="34" charset="0"/>
                <a:cs typeface="Arial" pitchFamily="34" charset="0"/>
              </a:rPr>
              <a:t>. </a:t>
            </a:r>
            <a:endParaRPr lang="en-GB" sz="1000" dirty="0" smtClean="0">
              <a:latin typeface="Arial" pitchFamily="34" charset="0"/>
              <a:cs typeface="Arial" pitchFamily="34" charset="0"/>
            </a:endParaRPr>
          </a:p>
          <a:p>
            <a:pPr marL="0" indent="0">
              <a:buNone/>
            </a:pPr>
            <a:r>
              <a:rPr lang="en-IE" sz="1000" b="1" dirty="0">
                <a:latin typeface="Arial" pitchFamily="34" charset="0"/>
                <a:cs typeface="Arial" pitchFamily="34" charset="0"/>
              </a:rPr>
              <a:t>Gland</a:t>
            </a:r>
            <a:r>
              <a:rPr lang="en-IE" sz="1000" dirty="0">
                <a:latin typeface="Arial" pitchFamily="34" charset="0"/>
                <a:cs typeface="Arial" pitchFamily="34" charset="0"/>
              </a:rPr>
              <a:t> = Organ that secretes chemical substances for the body to use. </a:t>
            </a:r>
          </a:p>
          <a:p>
            <a:pPr marL="0" indent="0">
              <a:buNone/>
            </a:pPr>
            <a:r>
              <a:rPr lang="en-IE" sz="1000" dirty="0" smtClean="0">
                <a:latin typeface="Arial" pitchFamily="34" charset="0"/>
                <a:cs typeface="Arial" pitchFamily="34" charset="0"/>
              </a:rPr>
              <a:t>. </a:t>
            </a:r>
            <a:r>
              <a:rPr lang="en-IE" sz="1000" b="1" dirty="0">
                <a:latin typeface="Arial" pitchFamily="34" charset="0"/>
                <a:cs typeface="Arial" pitchFamily="34" charset="0"/>
              </a:rPr>
              <a:t>Exocrine gland</a:t>
            </a:r>
            <a:r>
              <a:rPr lang="en-IE" sz="1000" dirty="0">
                <a:latin typeface="Arial" pitchFamily="34" charset="0"/>
                <a:cs typeface="Arial" pitchFamily="34" charset="0"/>
              </a:rPr>
              <a:t> -- Secretes chemical substances into a duct. </a:t>
            </a:r>
          </a:p>
          <a:p>
            <a:pPr marL="0" indent="0">
              <a:buNone/>
            </a:pPr>
            <a:r>
              <a:rPr lang="en-IE" sz="1000" dirty="0" smtClean="0">
                <a:latin typeface="Arial" pitchFamily="34" charset="0"/>
                <a:cs typeface="Arial" pitchFamily="34" charset="0"/>
              </a:rPr>
              <a:t>3</a:t>
            </a:r>
            <a:r>
              <a:rPr lang="en-IE" sz="1000" dirty="0">
                <a:latin typeface="Arial" pitchFamily="34" charset="0"/>
                <a:cs typeface="Arial" pitchFamily="34" charset="0"/>
              </a:rPr>
              <a:t>. </a:t>
            </a:r>
            <a:r>
              <a:rPr lang="en-IE" sz="1000" b="1" dirty="0">
                <a:latin typeface="Arial" pitchFamily="34" charset="0"/>
                <a:cs typeface="Arial" pitchFamily="34" charset="0"/>
              </a:rPr>
              <a:t>Endocrine gland</a:t>
            </a:r>
            <a:r>
              <a:rPr lang="en-IE" sz="1000" dirty="0">
                <a:latin typeface="Arial" pitchFamily="34" charset="0"/>
                <a:cs typeface="Arial" pitchFamily="34" charset="0"/>
              </a:rPr>
              <a:t> -- Secretes chemical messengers (hormones) into </a:t>
            </a:r>
            <a:r>
              <a:rPr lang="en-IE" sz="1000" dirty="0" smtClean="0">
                <a:latin typeface="Arial" pitchFamily="34" charset="0"/>
                <a:cs typeface="Arial" pitchFamily="34" charset="0"/>
              </a:rPr>
              <a:t> the </a:t>
            </a:r>
            <a:r>
              <a:rPr lang="en-IE" sz="1000" dirty="0">
                <a:latin typeface="Arial" pitchFamily="34" charset="0"/>
                <a:cs typeface="Arial" pitchFamily="34" charset="0"/>
              </a:rPr>
              <a:t>blood</a:t>
            </a:r>
            <a:r>
              <a:rPr lang="en-IE" sz="1000" dirty="0" smtClean="0">
                <a:latin typeface="Arial" pitchFamily="34" charset="0"/>
                <a:cs typeface="Arial" pitchFamily="34" charset="0"/>
              </a:rPr>
              <a:t>.</a:t>
            </a:r>
          </a:p>
          <a:p>
            <a:pPr marL="0" indent="0">
              <a:buNone/>
            </a:pPr>
            <a:endParaRPr lang="en-IE" sz="1000" dirty="0" smtClean="0">
              <a:latin typeface="Arial" pitchFamily="34" charset="0"/>
              <a:cs typeface="Arial" pitchFamily="34" charset="0"/>
            </a:endParaRPr>
          </a:p>
          <a:p>
            <a:r>
              <a:rPr lang="en-GB" sz="1000" b="1" dirty="0" smtClean="0">
                <a:latin typeface="Arial" pitchFamily="34" charset="0"/>
                <a:cs typeface="Arial" pitchFamily="34" charset="0"/>
              </a:rPr>
              <a:t>A </a:t>
            </a:r>
            <a:r>
              <a:rPr lang="en-GB" sz="1000" b="1" dirty="0">
                <a:latin typeface="Arial" pitchFamily="34" charset="0"/>
                <a:cs typeface="Arial" pitchFamily="34" charset="0"/>
              </a:rPr>
              <a:t>hormone </a:t>
            </a:r>
            <a:r>
              <a:rPr lang="en-GB" sz="1000" dirty="0">
                <a:latin typeface="Arial" pitchFamily="34" charset="0"/>
                <a:cs typeface="Arial" pitchFamily="34" charset="0"/>
              </a:rPr>
              <a:t>is:</a:t>
            </a:r>
          </a:p>
          <a:p>
            <a:pPr>
              <a:buFontTx/>
              <a:buChar char="•"/>
            </a:pPr>
            <a:r>
              <a:rPr lang="en-GB" sz="1000" dirty="0">
                <a:latin typeface="Arial" pitchFamily="34" charset="0"/>
                <a:cs typeface="Arial" pitchFamily="34" charset="0"/>
              </a:rPr>
              <a:t>  a protein or steroid</a:t>
            </a:r>
          </a:p>
          <a:p>
            <a:pPr>
              <a:buFontTx/>
              <a:buChar char="•"/>
            </a:pPr>
            <a:r>
              <a:rPr lang="en-GB" sz="1000" dirty="0">
                <a:latin typeface="Arial" pitchFamily="34" charset="0"/>
                <a:cs typeface="Arial" pitchFamily="34" charset="0"/>
              </a:rPr>
              <a:t>  produced by endocrine glands</a:t>
            </a:r>
          </a:p>
          <a:p>
            <a:pPr>
              <a:buFontTx/>
              <a:buChar char="•"/>
            </a:pPr>
            <a:r>
              <a:rPr lang="en-GB" sz="1000" dirty="0">
                <a:latin typeface="Arial" pitchFamily="34" charset="0"/>
                <a:cs typeface="Arial" pitchFamily="34" charset="0"/>
              </a:rPr>
              <a:t>  carried in the blood to other parts where they cause their   effects</a:t>
            </a:r>
          </a:p>
          <a:p>
            <a:pPr marL="0" indent="0">
              <a:buNone/>
            </a:pPr>
            <a:endParaRPr lang="en-IE" sz="1000" dirty="0" smtClean="0"/>
          </a:p>
          <a:p>
            <a:pPr marL="0" indent="0">
              <a:buNone/>
            </a:pPr>
            <a:endParaRPr lang="en-IE" sz="1000" dirty="0">
              <a:latin typeface="Arial" pitchFamily="34" charset="0"/>
              <a:cs typeface="Arial" pitchFamily="34" charset="0"/>
            </a:endParaRPr>
          </a:p>
        </p:txBody>
      </p:sp>
      <p:sp>
        <p:nvSpPr>
          <p:cNvPr id="10" name="Content Placeholder 9"/>
          <p:cNvSpPr>
            <a:spLocks noGrp="1"/>
          </p:cNvSpPr>
          <p:nvPr>
            <p:ph sz="quarter" idx="4"/>
          </p:nvPr>
        </p:nvSpPr>
        <p:spPr>
          <a:xfrm>
            <a:off x="5580112" y="908720"/>
            <a:ext cx="3222498" cy="3528392"/>
          </a:xfrm>
          <a:ln w="38100">
            <a:solidFill>
              <a:srgbClr val="00B0F0"/>
            </a:solidFill>
          </a:ln>
        </p:spPr>
        <p:txBody>
          <a:bodyPr>
            <a:normAutofit lnSpcReduction="10000"/>
          </a:bodyPr>
          <a:lstStyle/>
          <a:p>
            <a:pPr marL="0" indent="0" algn="ctr">
              <a:buNone/>
            </a:pPr>
            <a:r>
              <a:rPr lang="en-GB" sz="1400" b="1" dirty="0" smtClean="0">
                <a:solidFill>
                  <a:srgbClr val="FF0000"/>
                </a:solidFill>
                <a:latin typeface="Arial" pitchFamily="34" charset="0"/>
                <a:cs typeface="Times New Roman" pitchFamily="18" charset="0"/>
              </a:rPr>
              <a:t>Hormones</a:t>
            </a:r>
          </a:p>
          <a:p>
            <a:pPr marL="0" indent="0">
              <a:buNone/>
            </a:pPr>
            <a:endParaRPr lang="en-GB" sz="1000" dirty="0">
              <a:latin typeface="Arial" pitchFamily="34" charset="0"/>
              <a:cs typeface="Times New Roman" pitchFamily="18" charset="0"/>
            </a:endParaRPr>
          </a:p>
          <a:p>
            <a:pPr marL="0" indent="0">
              <a:buNone/>
            </a:pPr>
            <a:r>
              <a:rPr lang="en-GB" sz="1000" dirty="0" smtClean="0">
                <a:latin typeface="Arial" pitchFamily="34" charset="0"/>
                <a:cs typeface="Times New Roman" pitchFamily="18" charset="0"/>
              </a:rPr>
              <a:t>Most </a:t>
            </a:r>
            <a:r>
              <a:rPr lang="en-GB" sz="1000" dirty="0">
                <a:latin typeface="Arial" pitchFamily="34" charset="0"/>
                <a:cs typeface="Times New Roman" pitchFamily="18" charset="0"/>
              </a:rPr>
              <a:t>hormone activity is controlled directly or indirectly by </a:t>
            </a:r>
            <a:r>
              <a:rPr lang="en-GB" sz="1000" b="1" dirty="0">
                <a:latin typeface="Arial" pitchFamily="34" charset="0"/>
                <a:cs typeface="Times New Roman" pitchFamily="18" charset="0"/>
              </a:rPr>
              <a:t>the hypothalamus </a:t>
            </a:r>
            <a:r>
              <a:rPr lang="en-GB" sz="1000" dirty="0">
                <a:latin typeface="Arial" pitchFamily="34" charset="0"/>
                <a:cs typeface="Times New Roman" pitchFamily="18" charset="0"/>
              </a:rPr>
              <a:t>and </a:t>
            </a:r>
            <a:r>
              <a:rPr lang="en-GB" sz="1000" b="1" dirty="0">
                <a:latin typeface="Arial" pitchFamily="34" charset="0"/>
                <a:cs typeface="Times New Roman" pitchFamily="18" charset="0"/>
              </a:rPr>
              <a:t>pituitary gland.</a:t>
            </a:r>
            <a:endParaRPr lang="en-IE" sz="1000" b="1" dirty="0">
              <a:latin typeface="Arial" pitchFamily="34" charset="0"/>
              <a:cs typeface="Times New Roman" pitchFamily="18" charset="0"/>
            </a:endParaRPr>
          </a:p>
          <a:p>
            <a:pPr marL="0" indent="0">
              <a:buNone/>
            </a:pPr>
            <a:r>
              <a:rPr lang="en-GB" sz="1000" dirty="0">
                <a:latin typeface="Arial" pitchFamily="34" charset="0"/>
                <a:cs typeface="Times New Roman" pitchFamily="18" charset="0"/>
              </a:rPr>
              <a:t>The pituitary is often called the ‘master gland’, as many of its hormones trigger other glands to release</a:t>
            </a:r>
            <a:r>
              <a:rPr lang="en-IE" sz="1000" dirty="0">
                <a:latin typeface="Arial" pitchFamily="34" charset="0"/>
                <a:cs typeface="Times New Roman" pitchFamily="18" charset="0"/>
              </a:rPr>
              <a:t> </a:t>
            </a:r>
            <a:r>
              <a:rPr lang="en-GB" sz="1000" dirty="0">
                <a:latin typeface="Arial" pitchFamily="34" charset="0"/>
                <a:cs typeface="Times New Roman" pitchFamily="18" charset="0"/>
              </a:rPr>
              <a:t>theirs. </a:t>
            </a:r>
            <a:endParaRPr lang="en-IE" sz="1000" dirty="0">
              <a:latin typeface="Arial" pitchFamily="34" charset="0"/>
              <a:cs typeface="Times New Roman" pitchFamily="18" charset="0"/>
            </a:endParaRPr>
          </a:p>
          <a:p>
            <a:pPr marL="0" indent="0">
              <a:buNone/>
            </a:pPr>
            <a:r>
              <a:rPr lang="en-GB" sz="1000" dirty="0">
                <a:latin typeface="Arial" pitchFamily="34" charset="0"/>
                <a:cs typeface="Times New Roman" pitchFamily="18" charset="0"/>
              </a:rPr>
              <a:t>It produces ADH to stimulate water reabsorption in the kidneys, TSH which stimulates the thyroid gland to release </a:t>
            </a:r>
            <a:r>
              <a:rPr lang="en-GB" sz="1000" dirty="0" err="1">
                <a:latin typeface="Arial" pitchFamily="34" charset="0"/>
                <a:cs typeface="Times New Roman" pitchFamily="18" charset="0"/>
              </a:rPr>
              <a:t>thyroxine</a:t>
            </a:r>
            <a:r>
              <a:rPr lang="en-GB" sz="1000" dirty="0">
                <a:latin typeface="Arial" pitchFamily="34" charset="0"/>
                <a:cs typeface="Times New Roman" pitchFamily="18" charset="0"/>
              </a:rPr>
              <a:t>, and FSH which controls the functions of the reproductive organs. </a:t>
            </a:r>
            <a:endParaRPr lang="en-GB" sz="1000" dirty="0" smtClean="0">
              <a:latin typeface="Arial" pitchFamily="34" charset="0"/>
              <a:cs typeface="Times New Roman" pitchFamily="18" charset="0"/>
            </a:endParaRPr>
          </a:p>
          <a:p>
            <a:pPr marL="0" indent="0">
              <a:buNone/>
            </a:pPr>
            <a:r>
              <a:rPr lang="en-GB" sz="1000" dirty="0">
                <a:latin typeface="Arial" pitchFamily="34" charset="0"/>
                <a:cs typeface="Times New Roman" pitchFamily="18" charset="0"/>
              </a:rPr>
              <a:t>The thyroid </a:t>
            </a:r>
            <a:r>
              <a:rPr lang="en-IE" sz="1000" dirty="0">
                <a:latin typeface="Arial" pitchFamily="34" charset="0"/>
                <a:cs typeface="Times New Roman" pitchFamily="18" charset="0"/>
              </a:rPr>
              <a:t>gland, in the neck, </a:t>
            </a:r>
            <a:r>
              <a:rPr lang="en-GB" sz="1000" dirty="0">
                <a:latin typeface="Arial" pitchFamily="34" charset="0"/>
                <a:cs typeface="Times New Roman" pitchFamily="18" charset="0"/>
              </a:rPr>
              <a:t>produces </a:t>
            </a:r>
            <a:r>
              <a:rPr lang="en-GB" sz="1000" dirty="0" err="1">
                <a:latin typeface="Arial" pitchFamily="34" charset="0"/>
                <a:cs typeface="Times New Roman" pitchFamily="18" charset="0"/>
              </a:rPr>
              <a:t>thyroxine</a:t>
            </a:r>
            <a:r>
              <a:rPr lang="en-GB" sz="1000" dirty="0">
                <a:latin typeface="Arial" pitchFamily="34" charset="0"/>
                <a:cs typeface="Times New Roman" pitchFamily="18" charset="0"/>
              </a:rPr>
              <a:t>, which stimulates metabolism. </a:t>
            </a:r>
          </a:p>
          <a:p>
            <a:pPr marL="0" indent="0">
              <a:buNone/>
            </a:pPr>
            <a:r>
              <a:rPr lang="en-GB" sz="1000" dirty="0">
                <a:latin typeface="Arial" pitchFamily="34" charset="0"/>
                <a:cs typeface="Times New Roman" pitchFamily="18" charset="0"/>
              </a:rPr>
              <a:t>The parathyroid produces parathyroid hormone, which increases blood calcium </a:t>
            </a:r>
            <a:r>
              <a:rPr lang="en-GB" sz="1000" dirty="0" smtClean="0">
                <a:latin typeface="Arial" pitchFamily="34" charset="0"/>
                <a:cs typeface="Times New Roman" pitchFamily="18" charset="0"/>
              </a:rPr>
              <a:t>levels</a:t>
            </a:r>
            <a:r>
              <a:rPr lang="en-GB" sz="1000" dirty="0">
                <a:latin typeface="Arial" pitchFamily="34" charset="0"/>
                <a:cs typeface="Times New Roman" pitchFamily="18" charset="0"/>
              </a:rPr>
              <a:t> </a:t>
            </a:r>
            <a:endParaRPr lang="en-GB" sz="1000" dirty="0" smtClean="0">
              <a:latin typeface="Arial" pitchFamily="34" charset="0"/>
              <a:cs typeface="Times New Roman" pitchFamily="18" charset="0"/>
            </a:endParaRPr>
          </a:p>
          <a:p>
            <a:pPr marL="0" indent="0">
              <a:buNone/>
            </a:pPr>
            <a:r>
              <a:rPr lang="en-GB" sz="1000" dirty="0" smtClean="0">
                <a:latin typeface="Arial" pitchFamily="34" charset="0"/>
                <a:cs typeface="Times New Roman" pitchFamily="18" charset="0"/>
              </a:rPr>
              <a:t>The </a:t>
            </a:r>
            <a:r>
              <a:rPr lang="en-GB" sz="1000" dirty="0">
                <a:latin typeface="Arial" pitchFamily="34" charset="0"/>
                <a:cs typeface="Times New Roman" pitchFamily="18" charset="0"/>
              </a:rPr>
              <a:t>adrenal gland produces adrenaline, which helps the body cope with emergencies —the ‘flight or fight’ </a:t>
            </a:r>
            <a:r>
              <a:rPr lang="en-GB" sz="1000" dirty="0" smtClean="0">
                <a:latin typeface="Arial" pitchFamily="34" charset="0"/>
                <a:cs typeface="Times New Roman" pitchFamily="18" charset="0"/>
              </a:rPr>
              <a:t>hormone</a:t>
            </a:r>
          </a:p>
          <a:p>
            <a:pPr marL="0" indent="0">
              <a:buNone/>
            </a:pPr>
            <a:r>
              <a:rPr lang="en-GB" sz="1000" dirty="0">
                <a:latin typeface="Arial" pitchFamily="34" charset="0"/>
                <a:cs typeface="Times New Roman" pitchFamily="18" charset="0"/>
              </a:rPr>
              <a:t>The ovary produces oestrogen and progesterone to prepare the female for pregnancy.</a:t>
            </a:r>
          </a:p>
          <a:p>
            <a:pPr marL="0" indent="0">
              <a:buNone/>
            </a:pPr>
            <a:r>
              <a:rPr lang="en-GB" sz="1000" dirty="0">
                <a:latin typeface="Arial" pitchFamily="34" charset="0"/>
                <a:cs typeface="Times New Roman" pitchFamily="18" charset="0"/>
              </a:rPr>
              <a:t>The testes produce testosterone which triggers sperm production and growth in the male.</a:t>
            </a:r>
          </a:p>
          <a:p>
            <a:pPr marL="0" indent="0">
              <a:buNone/>
            </a:pPr>
            <a:endParaRPr lang="en-IE" sz="1000" dirty="0">
              <a:latin typeface="Arial" pitchFamily="34" charset="0"/>
              <a:cs typeface="Times New Roman" pitchFamily="18" charset="0"/>
            </a:endParaRPr>
          </a:p>
          <a:p>
            <a:pPr marL="0" indent="0">
              <a:buNone/>
            </a:pPr>
            <a:endParaRPr lang="en-IE" dirty="0"/>
          </a:p>
          <a:p>
            <a:endParaRPr lang="en-IE" dirty="0"/>
          </a:p>
        </p:txBody>
      </p:sp>
      <p:grpSp>
        <p:nvGrpSpPr>
          <p:cNvPr id="4" name="Group 81"/>
          <p:cNvGrpSpPr>
            <a:grpSpLocks noChangeAspect="1"/>
          </p:cNvGrpSpPr>
          <p:nvPr/>
        </p:nvGrpSpPr>
        <p:grpSpPr bwMode="auto">
          <a:xfrm>
            <a:off x="8359708" y="85521"/>
            <a:ext cx="641432" cy="502947"/>
            <a:chOff x="8072462" y="6061075"/>
            <a:chExt cx="1071538" cy="796925"/>
          </a:xfrm>
        </p:grpSpPr>
        <p:pic>
          <p:nvPicPr>
            <p:cNvPr id="5" name="Picture 53" descr="SLSS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5" descr="Biology logo in circle with word"/>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19" name="Object 18"/>
          <p:cNvGraphicFramePr>
            <a:graphicFrameLocks noChangeAspect="1"/>
          </p:cNvGraphicFramePr>
          <p:nvPr>
            <p:extLst>
              <p:ext uri="{D42A27DB-BD31-4B8C-83A1-F6EECF244321}">
                <p14:modId xmlns:p14="http://schemas.microsoft.com/office/powerpoint/2010/main" xmlns="" val="1574288771"/>
              </p:ext>
            </p:extLst>
          </p:nvPr>
        </p:nvGraphicFramePr>
        <p:xfrm>
          <a:off x="179512" y="4653136"/>
          <a:ext cx="3365376" cy="2026874"/>
        </p:xfrm>
        <a:graphic>
          <a:graphicData uri="http://schemas.openxmlformats.org/presentationml/2006/ole">
            <p:oleObj spid="_x0000_s7185" name="Image" r:id="rId5" imgW="3104394" imgH="2852571" progId="">
              <p:embed/>
            </p:oleObj>
          </a:graphicData>
        </a:graphic>
      </p:graphicFrame>
      <p:pic>
        <p:nvPicPr>
          <p:cNvPr id="20" name="Picture 4"/>
          <p:cNvPicPr>
            <a:picLocks noGrp="1" noChangeAspect="1" noChangeArrowheads="1"/>
          </p:cNvPicPr>
          <p:nvPr>
            <p:ph type="body" idx="4294967295"/>
          </p:nvPr>
        </p:nvPicPr>
        <p:blipFill>
          <a:blip r:embed="rId6">
            <a:extLst>
              <a:ext uri="{28A0092B-C50C-407E-A947-70E740481C1C}">
                <a14:useLocalDpi xmlns:a14="http://schemas.microsoft.com/office/drawing/2010/main" xmlns="" val="0"/>
              </a:ext>
            </a:extLst>
          </a:blip>
          <a:srcRect/>
          <a:stretch>
            <a:fillRect/>
          </a:stretch>
        </p:blipFill>
        <p:spPr>
          <a:xfrm>
            <a:off x="3203848" y="836712"/>
            <a:ext cx="2160240" cy="3600400"/>
          </a:xfrm>
          <a:noFill/>
        </p:spPr>
      </p:pic>
      <p:sp>
        <p:nvSpPr>
          <p:cNvPr id="22" name="Text Placeholder 8"/>
          <p:cNvSpPr>
            <a:spLocks noGrp="1"/>
          </p:cNvSpPr>
          <p:nvPr>
            <p:ph type="body" sz="quarter" idx="3"/>
          </p:nvPr>
        </p:nvSpPr>
        <p:spPr>
          <a:xfrm>
            <a:off x="3577013" y="4221088"/>
            <a:ext cx="2602632" cy="639762"/>
          </a:xfrm>
        </p:spPr>
        <p:txBody>
          <a:bodyPr>
            <a:normAutofit/>
          </a:bodyPr>
          <a:lstStyle/>
          <a:p>
            <a:r>
              <a:rPr lang="en-IE" sz="1400" dirty="0" smtClean="0">
                <a:solidFill>
                  <a:srgbClr val="FF0000"/>
                </a:solidFill>
              </a:rPr>
              <a:t>Hormonal Disorder</a:t>
            </a:r>
            <a:endParaRPr lang="en-IE" sz="1400" dirty="0">
              <a:solidFill>
                <a:srgbClr val="FF0000"/>
              </a:solidFill>
            </a:endParaRPr>
          </a:p>
        </p:txBody>
      </p:sp>
      <p:sp>
        <p:nvSpPr>
          <p:cNvPr id="23" name="Content Placeholder 9"/>
          <p:cNvSpPr txBox="1">
            <a:spLocks/>
          </p:cNvSpPr>
          <p:nvPr/>
        </p:nvSpPr>
        <p:spPr>
          <a:xfrm>
            <a:off x="3576072" y="4941168"/>
            <a:ext cx="5231514" cy="1656184"/>
          </a:xfrm>
          <a:prstGeom prst="rect">
            <a:avLst/>
          </a:prstGeom>
          <a:ln w="38100">
            <a:solidFill>
              <a:srgbClr val="00B0F0"/>
            </a:solidFill>
          </a:ln>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GB" sz="3100" b="1" dirty="0">
                <a:latin typeface="Arial" pitchFamily="34" charset="0"/>
                <a:cs typeface="Arial" pitchFamily="34" charset="0"/>
              </a:rPr>
              <a:t>Deficiency of </a:t>
            </a:r>
            <a:r>
              <a:rPr lang="en-GB" sz="3100" b="1" dirty="0" err="1">
                <a:latin typeface="Arial" pitchFamily="34" charset="0"/>
                <a:cs typeface="Arial" pitchFamily="34" charset="0"/>
              </a:rPr>
              <a:t>thyroxine</a:t>
            </a:r>
            <a:r>
              <a:rPr lang="en-GB" sz="3100" dirty="0">
                <a:latin typeface="Arial" pitchFamily="34" charset="0"/>
                <a:cs typeface="Arial" pitchFamily="34" charset="0"/>
              </a:rPr>
              <a:t>:</a:t>
            </a:r>
          </a:p>
          <a:p>
            <a:pPr>
              <a:buFontTx/>
              <a:buChar char="•"/>
            </a:pPr>
            <a:r>
              <a:rPr lang="en-GB" sz="3100" dirty="0">
                <a:latin typeface="Arial" pitchFamily="34" charset="0"/>
                <a:cs typeface="Arial" pitchFamily="34" charset="0"/>
              </a:rPr>
              <a:t>  causes cretinism in young children (mental and physical retardation)</a:t>
            </a:r>
          </a:p>
          <a:p>
            <a:pPr>
              <a:buFontTx/>
              <a:buChar char="•"/>
            </a:pPr>
            <a:r>
              <a:rPr lang="en-GB" sz="3100" dirty="0">
                <a:latin typeface="Arial" pitchFamily="34" charset="0"/>
                <a:cs typeface="Arial" pitchFamily="34" charset="0"/>
              </a:rPr>
              <a:t>  causes goitre, myxoedema and reduced rates of metabolism in adults (slow responses, lack of energy, excess weight, fluid build-up under skin)</a:t>
            </a:r>
          </a:p>
          <a:p>
            <a:pPr>
              <a:buFontTx/>
              <a:buChar char="•"/>
            </a:pPr>
            <a:r>
              <a:rPr lang="en-GB" sz="3100" dirty="0">
                <a:latin typeface="Arial" pitchFamily="34" charset="0"/>
                <a:cs typeface="Arial" pitchFamily="34" charset="0"/>
              </a:rPr>
              <a:t>  is controlled by taking </a:t>
            </a:r>
            <a:r>
              <a:rPr lang="en-GB" sz="3100" dirty="0" err="1">
                <a:latin typeface="Arial" pitchFamily="34" charset="0"/>
                <a:cs typeface="Arial" pitchFamily="34" charset="0"/>
              </a:rPr>
              <a:t>thyroxine</a:t>
            </a:r>
            <a:r>
              <a:rPr lang="en-GB" sz="3100" dirty="0">
                <a:latin typeface="Arial" pitchFamily="34" charset="0"/>
                <a:cs typeface="Arial" pitchFamily="34" charset="0"/>
              </a:rPr>
              <a:t> or iodine</a:t>
            </a:r>
          </a:p>
          <a:p>
            <a:pPr lvl="4">
              <a:buFontTx/>
              <a:buChar char="•"/>
            </a:pPr>
            <a:endParaRPr lang="en-GB" sz="3100" dirty="0">
              <a:latin typeface="Arial" pitchFamily="34" charset="0"/>
              <a:cs typeface="Arial" pitchFamily="34" charset="0"/>
            </a:endParaRPr>
          </a:p>
          <a:p>
            <a:pPr marL="0" indent="0">
              <a:buNone/>
            </a:pPr>
            <a:r>
              <a:rPr lang="en-GB" sz="3100" b="1" dirty="0">
                <a:latin typeface="Arial" pitchFamily="34" charset="0"/>
                <a:cs typeface="Arial" pitchFamily="34" charset="0"/>
              </a:rPr>
              <a:t>Excess </a:t>
            </a:r>
            <a:r>
              <a:rPr lang="en-GB" sz="3100" b="1" dirty="0" err="1">
                <a:latin typeface="Arial" pitchFamily="34" charset="0"/>
                <a:cs typeface="Arial" pitchFamily="34" charset="0"/>
              </a:rPr>
              <a:t>thyroxine</a:t>
            </a:r>
            <a:r>
              <a:rPr lang="en-GB" sz="3100" dirty="0">
                <a:latin typeface="Arial" pitchFamily="34" charset="0"/>
                <a:cs typeface="Arial" pitchFamily="34" charset="0"/>
              </a:rPr>
              <a:t>:</a:t>
            </a:r>
          </a:p>
          <a:p>
            <a:pPr>
              <a:buFontTx/>
              <a:buChar char="•"/>
            </a:pPr>
            <a:r>
              <a:rPr lang="en-GB" sz="3100" dirty="0">
                <a:latin typeface="Arial" pitchFamily="34" charset="0"/>
                <a:cs typeface="Arial" pitchFamily="34" charset="0"/>
              </a:rPr>
              <a:t>  causes increased rates of metabolism, weight loss, large appetite, nervousness (Graves’ disease)</a:t>
            </a:r>
          </a:p>
          <a:p>
            <a:pPr>
              <a:buFontTx/>
              <a:buChar char="•"/>
            </a:pPr>
            <a:r>
              <a:rPr lang="en-GB" sz="3100" dirty="0">
                <a:latin typeface="Arial" pitchFamily="34" charset="0"/>
                <a:cs typeface="Arial" pitchFamily="34" charset="0"/>
              </a:rPr>
              <a:t>  is controlled by removing part of the thyroid or killing it with radioactive iodine</a:t>
            </a:r>
          </a:p>
          <a:p>
            <a:endParaRPr lang="en-IE" dirty="0"/>
          </a:p>
        </p:txBody>
      </p:sp>
    </p:spTree>
    <p:extLst>
      <p:ext uri="{BB962C8B-B14F-4D97-AF65-F5344CB8AC3E}">
        <p14:creationId xmlns:p14="http://schemas.microsoft.com/office/powerpoint/2010/main" xmlns="" val="394540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59833" y="4333553"/>
            <a:ext cx="2736304" cy="1102734"/>
            <a:chOff x="755650" y="2276475"/>
            <a:chExt cx="8208963" cy="2757488"/>
          </a:xfrm>
        </p:grpSpPr>
        <p:pic>
          <p:nvPicPr>
            <p:cNvPr id="11" name="Picture 1027" descr="Hormone growth 3"/>
            <p:cNvPicPr>
              <a:picLocks noChangeAspect="1" noChangeArrowheads="1"/>
            </p:cNvPicPr>
            <p:nvPr/>
          </p:nvPicPr>
          <p:blipFill>
            <a:blip r:embed="rId2">
              <a:extLst>
                <a:ext uri="{28A0092B-C50C-407E-A947-70E740481C1C}">
                  <a14:useLocalDpi xmlns:a14="http://schemas.microsoft.com/office/drawing/2010/main" xmlns="" val="0"/>
                </a:ext>
              </a:extLst>
            </a:blip>
            <a:srcRect l="9511" t="10799" r="2083"/>
            <a:stretch>
              <a:fillRect/>
            </a:stretch>
          </p:blipFill>
          <p:spPr bwMode="auto">
            <a:xfrm>
              <a:off x="755650" y="2276475"/>
              <a:ext cx="5715000" cy="275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 1029"/>
            <p:cNvGrpSpPr>
              <a:grpSpLocks/>
            </p:cNvGrpSpPr>
            <p:nvPr/>
          </p:nvGrpSpPr>
          <p:grpSpPr bwMode="auto">
            <a:xfrm>
              <a:off x="5435600" y="2420939"/>
              <a:ext cx="3529013" cy="982663"/>
              <a:chOff x="3424" y="1525"/>
              <a:chExt cx="2223" cy="619"/>
            </a:xfrm>
          </p:grpSpPr>
          <p:sp>
            <p:nvSpPr>
              <p:cNvPr id="13" name="Text Box 1030"/>
              <p:cNvSpPr txBox="1">
                <a:spLocks noChangeArrowheads="1"/>
              </p:cNvSpPr>
              <p:nvPr/>
            </p:nvSpPr>
            <p:spPr bwMode="auto">
              <a:xfrm>
                <a:off x="3923" y="1525"/>
                <a:ext cx="1724" cy="619"/>
              </a:xfrm>
              <a:prstGeom prst="rect">
                <a:avLst/>
              </a:prstGeom>
              <a:solidFill>
                <a:srgbClr val="3366CC"/>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900" dirty="0">
                    <a:effectLst/>
                    <a:latin typeface="Comic Sans MS" pitchFamily="66" charset="0"/>
                  </a:rPr>
                  <a:t>Quicker growth here due to more hormones</a:t>
                </a:r>
              </a:p>
            </p:txBody>
          </p:sp>
          <p:sp>
            <p:nvSpPr>
              <p:cNvPr id="14" name="AutoShape 1031"/>
              <p:cNvSpPr>
                <a:spLocks noChangeArrowheads="1"/>
              </p:cNvSpPr>
              <p:nvPr/>
            </p:nvSpPr>
            <p:spPr bwMode="auto">
              <a:xfrm>
                <a:off x="3424" y="1706"/>
                <a:ext cx="499" cy="273"/>
              </a:xfrm>
              <a:prstGeom prst="leftArrow">
                <a:avLst>
                  <a:gd name="adj1" fmla="val 50000"/>
                  <a:gd name="adj2" fmla="val 45696"/>
                </a:avLst>
              </a:prstGeom>
              <a:solidFill>
                <a:srgbClr val="3366CC"/>
              </a:solidFill>
              <a:ln w="25400" algn="ctr">
                <a:noFill/>
                <a:miter lim="800000"/>
                <a:headEnd/>
                <a:tailEnd/>
              </a:ln>
              <a:effectLst/>
            </p:spPr>
            <p:txBody>
              <a:bodyPr>
                <a:spAutoFit/>
              </a:bodyPr>
              <a:lstStyle/>
              <a:p>
                <a:pPr>
                  <a:defRPr/>
                </a:pPr>
                <a:endParaRPr lang="en-IE"/>
              </a:p>
            </p:txBody>
          </p:sp>
        </p:grpSp>
      </p:grpSp>
      <p:sp>
        <p:nvSpPr>
          <p:cNvPr id="2" name="Title 1"/>
          <p:cNvSpPr>
            <a:spLocks noGrp="1"/>
          </p:cNvSpPr>
          <p:nvPr>
            <p:ph type="title"/>
          </p:nvPr>
        </p:nvSpPr>
        <p:spPr>
          <a:xfrm>
            <a:off x="453507" y="-116270"/>
            <a:ext cx="8229600" cy="1143000"/>
          </a:xfrm>
        </p:spPr>
        <p:txBody>
          <a:bodyPr>
            <a:normAutofit/>
          </a:bodyPr>
          <a:lstStyle/>
          <a:p>
            <a:r>
              <a:rPr lang="en-IE" sz="2400" b="1" dirty="0" smtClean="0"/>
              <a:t>3.5.2 Plant Responses</a:t>
            </a:r>
            <a:endParaRPr lang="en-IE" sz="2400" b="1" dirty="0"/>
          </a:p>
        </p:txBody>
      </p:sp>
      <p:sp>
        <p:nvSpPr>
          <p:cNvPr id="7" name="Content Placeholder 6"/>
          <p:cNvSpPr>
            <a:spLocks noGrp="1"/>
          </p:cNvSpPr>
          <p:nvPr>
            <p:ph sz="half" idx="2"/>
          </p:nvPr>
        </p:nvSpPr>
        <p:spPr>
          <a:xfrm>
            <a:off x="97161" y="908720"/>
            <a:ext cx="2962672" cy="5832648"/>
          </a:xfrm>
          <a:ln w="38100">
            <a:solidFill>
              <a:schemeClr val="tx2"/>
            </a:solidFill>
          </a:ln>
        </p:spPr>
        <p:txBody>
          <a:bodyPr>
            <a:noAutofit/>
          </a:bodyPr>
          <a:lstStyle/>
          <a:p>
            <a:pPr marL="0" indent="0">
              <a:buNone/>
            </a:pPr>
            <a:r>
              <a:rPr lang="en-GB" sz="1000" b="1" dirty="0"/>
              <a:t>Plant responses </a:t>
            </a:r>
            <a:r>
              <a:rPr lang="en-GB" sz="1000" dirty="0" smtClean="0"/>
              <a:t>involve </a:t>
            </a:r>
            <a:r>
              <a:rPr lang="en-GB" sz="1000" dirty="0"/>
              <a:t>growth and changes in growth due to:</a:t>
            </a:r>
          </a:p>
          <a:p>
            <a:pPr>
              <a:buFontTx/>
              <a:buChar char="•"/>
            </a:pPr>
            <a:r>
              <a:rPr lang="en-GB" sz="1000" dirty="0"/>
              <a:t>  external factors such as light, day length, gravity and temperature</a:t>
            </a:r>
          </a:p>
          <a:p>
            <a:pPr>
              <a:buFontTx/>
              <a:buChar char="•"/>
            </a:pPr>
            <a:r>
              <a:rPr lang="en-GB" sz="1000" dirty="0"/>
              <a:t>  internal factors such as growth regulators</a:t>
            </a:r>
          </a:p>
          <a:p>
            <a:pPr marL="0" indent="0">
              <a:buNone/>
            </a:pPr>
            <a:r>
              <a:rPr lang="en-GB" sz="1000" b="1" dirty="0"/>
              <a:t>A tropism </a:t>
            </a:r>
            <a:r>
              <a:rPr lang="en-GB" sz="1000" dirty="0"/>
              <a:t>is the change in growth of a plant in response to an external stimulus.</a:t>
            </a:r>
          </a:p>
          <a:p>
            <a:pPr marL="0" indent="0">
              <a:buNone/>
            </a:pPr>
            <a:r>
              <a:rPr lang="en-GB" sz="1000" dirty="0"/>
              <a:t>  A positive tropism means the growth is towards the stimulus</a:t>
            </a:r>
            <a:r>
              <a:rPr lang="en-GB" sz="1000" dirty="0" smtClean="0"/>
              <a:t>.   </a:t>
            </a:r>
            <a:r>
              <a:rPr lang="en-GB" sz="1000" dirty="0"/>
              <a:t>A negative tropism means that the growth is away from the stimulus.</a:t>
            </a:r>
          </a:p>
          <a:p>
            <a:pPr>
              <a:buFontTx/>
              <a:buChar char="•"/>
            </a:pPr>
            <a:r>
              <a:rPr lang="en-GB" sz="1000" dirty="0"/>
              <a:t>phototropism (response to light)</a:t>
            </a:r>
          </a:p>
          <a:p>
            <a:pPr>
              <a:buFontTx/>
              <a:buChar char="•"/>
            </a:pPr>
            <a:r>
              <a:rPr lang="en-GB" sz="1000" dirty="0" smtClean="0"/>
              <a:t>  </a:t>
            </a:r>
            <a:r>
              <a:rPr lang="en-GB" sz="1000" dirty="0"/>
              <a:t>geotropism </a:t>
            </a:r>
            <a:r>
              <a:rPr lang="en-GB" sz="1000" dirty="0" smtClean="0"/>
              <a:t>(</a:t>
            </a:r>
            <a:r>
              <a:rPr lang="en-GB" sz="1000" dirty="0"/>
              <a:t>response to gravity)</a:t>
            </a:r>
          </a:p>
          <a:p>
            <a:pPr>
              <a:buFontTx/>
              <a:buChar char="•"/>
            </a:pPr>
            <a:r>
              <a:rPr lang="en-GB" sz="1000" dirty="0" smtClean="0"/>
              <a:t>  </a:t>
            </a:r>
            <a:r>
              <a:rPr lang="en-GB" sz="1000" dirty="0" err="1"/>
              <a:t>thigmotropism</a:t>
            </a:r>
            <a:r>
              <a:rPr lang="en-GB" sz="1000" dirty="0"/>
              <a:t> (touch)</a:t>
            </a:r>
          </a:p>
          <a:p>
            <a:pPr>
              <a:buFontTx/>
              <a:buChar char="•"/>
            </a:pPr>
            <a:r>
              <a:rPr lang="en-GB" sz="1000" dirty="0" smtClean="0"/>
              <a:t>  </a:t>
            </a:r>
            <a:r>
              <a:rPr lang="en-GB" sz="1000" dirty="0"/>
              <a:t>hydrotropism (water)</a:t>
            </a:r>
          </a:p>
          <a:p>
            <a:pPr>
              <a:buFontTx/>
              <a:buChar char="•"/>
            </a:pPr>
            <a:r>
              <a:rPr lang="en-GB" sz="1000" dirty="0" smtClean="0"/>
              <a:t>  </a:t>
            </a:r>
            <a:r>
              <a:rPr lang="en-GB" sz="1000" dirty="0"/>
              <a:t>chemotropism (chemicals</a:t>
            </a:r>
            <a:r>
              <a:rPr lang="en-GB" sz="1000" dirty="0" smtClean="0"/>
              <a:t>)</a:t>
            </a:r>
          </a:p>
          <a:p>
            <a:pPr marL="0" indent="0">
              <a:buNone/>
            </a:pPr>
            <a:r>
              <a:rPr lang="en-GB" sz="1000" dirty="0">
                <a:cs typeface="Arial" pitchFamily="34" charset="0"/>
              </a:rPr>
              <a:t>Plant adapt to new situations by modifying their </a:t>
            </a:r>
            <a:r>
              <a:rPr lang="en-GB" sz="1000" dirty="0">
                <a:solidFill>
                  <a:schemeClr val="accent2"/>
                </a:solidFill>
                <a:cs typeface="Arial" pitchFamily="34" charset="0"/>
              </a:rPr>
              <a:t>growth</a:t>
            </a:r>
            <a:r>
              <a:rPr lang="en-GB" sz="1000" dirty="0">
                <a:cs typeface="Arial" pitchFamily="34" charset="0"/>
              </a:rPr>
              <a:t>, by means of chemicals called </a:t>
            </a:r>
            <a:r>
              <a:rPr lang="en-GB" sz="1000" dirty="0">
                <a:solidFill>
                  <a:schemeClr val="accent2"/>
                </a:solidFill>
                <a:cs typeface="Arial" pitchFamily="34" charset="0"/>
              </a:rPr>
              <a:t>growth regulators</a:t>
            </a:r>
            <a:r>
              <a:rPr lang="en-GB" sz="1000" dirty="0">
                <a:cs typeface="Arial" pitchFamily="34" charset="0"/>
              </a:rPr>
              <a:t> [hormones</a:t>
            </a:r>
            <a:r>
              <a:rPr lang="en-GB" sz="1000" dirty="0" smtClean="0">
                <a:cs typeface="Arial" pitchFamily="34" charset="0"/>
              </a:rPr>
              <a:t>].</a:t>
            </a:r>
            <a:r>
              <a:rPr lang="en-GB" sz="1000" dirty="0">
                <a:solidFill>
                  <a:schemeClr val="accent2"/>
                </a:solidFill>
                <a:cs typeface="Arial" pitchFamily="34" charset="0"/>
              </a:rPr>
              <a:t> Growth</a:t>
            </a:r>
            <a:r>
              <a:rPr lang="en-GB" sz="1000" dirty="0">
                <a:cs typeface="Arial" pitchFamily="34" charset="0"/>
              </a:rPr>
              <a:t> is the increase in the number, size and volume of cells.</a:t>
            </a:r>
            <a:endParaRPr lang="en-GB" sz="1000" dirty="0">
              <a:cs typeface="Times New Roman" pitchFamily="18" charset="0"/>
            </a:endParaRPr>
          </a:p>
          <a:p>
            <a:pPr marL="0" indent="0">
              <a:buNone/>
            </a:pPr>
            <a:r>
              <a:rPr lang="en-GB" sz="1000" dirty="0">
                <a:cs typeface="Arial" pitchFamily="34" charset="0"/>
              </a:rPr>
              <a:t>Plant growth regulators are </a:t>
            </a:r>
            <a:r>
              <a:rPr lang="en-IE" sz="1000" dirty="0">
                <a:cs typeface="Times New Roman" pitchFamily="18" charset="0"/>
              </a:rPr>
              <a:t>produced in the meristems and </a:t>
            </a:r>
            <a:r>
              <a:rPr lang="en-GB" sz="1000" dirty="0">
                <a:cs typeface="Arial" pitchFamily="34" charset="0"/>
              </a:rPr>
              <a:t>transported through the </a:t>
            </a:r>
            <a:r>
              <a:rPr lang="en-GB" sz="1000" dirty="0">
                <a:solidFill>
                  <a:schemeClr val="accent2"/>
                </a:solidFill>
                <a:cs typeface="Arial" pitchFamily="34" charset="0"/>
              </a:rPr>
              <a:t>vascular</a:t>
            </a:r>
            <a:r>
              <a:rPr lang="en-GB" sz="1000" dirty="0">
                <a:cs typeface="Arial" pitchFamily="34" charset="0"/>
              </a:rPr>
              <a:t> system of the plant</a:t>
            </a:r>
            <a:r>
              <a:rPr lang="en-GB" sz="1000" dirty="0" smtClean="0">
                <a:cs typeface="Arial" pitchFamily="34" charset="0"/>
              </a:rPr>
              <a:t>.</a:t>
            </a:r>
          </a:p>
          <a:p>
            <a:pPr marL="0" indent="0">
              <a:buNone/>
            </a:pPr>
            <a:r>
              <a:rPr lang="en-GB" sz="1000" dirty="0" smtClean="0">
                <a:cs typeface="Arial" pitchFamily="34" charset="0"/>
              </a:rPr>
              <a:t>Plant Growth Regulators are:</a:t>
            </a:r>
          </a:p>
          <a:p>
            <a:pPr>
              <a:lnSpc>
                <a:spcPct val="90000"/>
              </a:lnSpc>
            </a:pPr>
            <a:r>
              <a:rPr lang="en-IE" sz="1000" dirty="0" smtClean="0">
                <a:cs typeface="Times New Roman" pitchFamily="18" charset="0"/>
              </a:rPr>
              <a:t>active </a:t>
            </a:r>
            <a:r>
              <a:rPr lang="en-IE" sz="1000" dirty="0">
                <a:cs typeface="Times New Roman" pitchFamily="18" charset="0"/>
              </a:rPr>
              <a:t>in very small amounts</a:t>
            </a:r>
          </a:p>
          <a:p>
            <a:pPr>
              <a:lnSpc>
                <a:spcPct val="90000"/>
              </a:lnSpc>
            </a:pPr>
            <a:r>
              <a:rPr lang="en-IE" sz="1000" dirty="0" smtClean="0">
                <a:cs typeface="Times New Roman" pitchFamily="18" charset="0"/>
              </a:rPr>
              <a:t>produced </a:t>
            </a:r>
            <a:r>
              <a:rPr lang="en-IE" sz="1000" dirty="0">
                <a:cs typeface="Times New Roman" pitchFamily="18" charset="0"/>
              </a:rPr>
              <a:t>in the meristems</a:t>
            </a:r>
          </a:p>
          <a:p>
            <a:pPr>
              <a:lnSpc>
                <a:spcPct val="90000"/>
              </a:lnSpc>
            </a:pPr>
            <a:r>
              <a:rPr lang="en-IE" sz="1000" dirty="0" smtClean="0">
                <a:cs typeface="Times New Roman" pitchFamily="18" charset="0"/>
              </a:rPr>
              <a:t>transported </a:t>
            </a:r>
            <a:r>
              <a:rPr lang="en-IE" sz="1000" dirty="0">
                <a:cs typeface="Times New Roman" pitchFamily="18" charset="0"/>
              </a:rPr>
              <a:t>in the xylem and phloem</a:t>
            </a:r>
          </a:p>
          <a:p>
            <a:pPr>
              <a:lnSpc>
                <a:spcPct val="90000"/>
              </a:lnSpc>
            </a:pPr>
            <a:r>
              <a:rPr lang="en-IE" sz="1000" dirty="0" smtClean="0">
                <a:cs typeface="Times New Roman" pitchFamily="18" charset="0"/>
              </a:rPr>
              <a:t>dependent </a:t>
            </a:r>
            <a:r>
              <a:rPr lang="en-IE" sz="1000" dirty="0">
                <a:cs typeface="Times New Roman" pitchFamily="18" charset="0"/>
              </a:rPr>
              <a:t>on </a:t>
            </a:r>
            <a:r>
              <a:rPr lang="en-IE" sz="1000" dirty="0" smtClean="0">
                <a:cs typeface="Times New Roman" pitchFamily="18" charset="0"/>
              </a:rPr>
              <a:t>concentration for effect</a:t>
            </a:r>
            <a:endParaRPr lang="en-IE" sz="1000" dirty="0">
              <a:cs typeface="Times New Roman" pitchFamily="18" charset="0"/>
            </a:endParaRPr>
          </a:p>
          <a:p>
            <a:pPr>
              <a:lnSpc>
                <a:spcPct val="90000"/>
              </a:lnSpc>
            </a:pPr>
            <a:r>
              <a:rPr lang="en-IE" sz="1000" dirty="0" smtClean="0">
                <a:cs typeface="Times New Roman" pitchFamily="18" charset="0"/>
              </a:rPr>
              <a:t>Only needed in very small amounts</a:t>
            </a:r>
            <a:endParaRPr lang="en-US" sz="1000" dirty="0">
              <a:cs typeface="Times New Roman" pitchFamily="18" charset="0"/>
            </a:endParaRPr>
          </a:p>
          <a:p>
            <a:pPr marL="0" indent="0">
              <a:buNone/>
            </a:pPr>
            <a:r>
              <a:rPr lang="en-GB" sz="1000" dirty="0" smtClean="0">
                <a:cs typeface="Arial" pitchFamily="34" charset="0"/>
              </a:rPr>
              <a:t> </a:t>
            </a:r>
            <a:r>
              <a:rPr lang="en-GB" sz="1000" dirty="0">
                <a:cs typeface="Arial" pitchFamily="34" charset="0"/>
              </a:rPr>
              <a:t>Some regulators </a:t>
            </a:r>
            <a:r>
              <a:rPr lang="en-GB" sz="1000" dirty="0">
                <a:solidFill>
                  <a:schemeClr val="accent2"/>
                </a:solidFill>
                <a:cs typeface="Arial" pitchFamily="34" charset="0"/>
              </a:rPr>
              <a:t>promote</a:t>
            </a:r>
            <a:r>
              <a:rPr lang="en-GB" sz="1000" dirty="0">
                <a:cs typeface="Arial" pitchFamily="34" charset="0"/>
              </a:rPr>
              <a:t> growth e.g. </a:t>
            </a:r>
            <a:r>
              <a:rPr lang="en-GB" sz="1000" dirty="0" err="1">
                <a:cs typeface="Arial" pitchFamily="34" charset="0"/>
              </a:rPr>
              <a:t>auxins</a:t>
            </a:r>
            <a:r>
              <a:rPr lang="en-GB" sz="1000" dirty="0">
                <a:cs typeface="Arial" pitchFamily="34" charset="0"/>
              </a:rPr>
              <a:t>, gibberellins, </a:t>
            </a:r>
            <a:r>
              <a:rPr lang="en-GB" sz="1000" dirty="0" err="1">
                <a:cs typeface="Arial" pitchFamily="34" charset="0"/>
              </a:rPr>
              <a:t>cytokinins</a:t>
            </a:r>
            <a:r>
              <a:rPr lang="en-IE" sz="1000" dirty="0">
                <a:cs typeface="Arial" pitchFamily="34" charset="0"/>
              </a:rPr>
              <a:t>.</a:t>
            </a:r>
          </a:p>
          <a:p>
            <a:pPr marL="0" indent="0">
              <a:buNone/>
            </a:pPr>
            <a:r>
              <a:rPr lang="en-GB" sz="1000" dirty="0">
                <a:cs typeface="Arial" pitchFamily="34" charset="0"/>
              </a:rPr>
              <a:t>Some regulators </a:t>
            </a:r>
            <a:r>
              <a:rPr lang="en-GB" sz="1000" dirty="0">
                <a:solidFill>
                  <a:schemeClr val="accent2"/>
                </a:solidFill>
                <a:cs typeface="Arial" pitchFamily="34" charset="0"/>
              </a:rPr>
              <a:t>inhibit</a:t>
            </a:r>
            <a:r>
              <a:rPr lang="en-GB" sz="1000" dirty="0">
                <a:cs typeface="Arial" pitchFamily="34" charset="0"/>
              </a:rPr>
              <a:t> growth e.g. </a:t>
            </a:r>
            <a:r>
              <a:rPr lang="en-GB" sz="1000" dirty="0" err="1">
                <a:cs typeface="Arial" pitchFamily="34" charset="0"/>
              </a:rPr>
              <a:t>abscisic</a:t>
            </a:r>
            <a:r>
              <a:rPr lang="en-GB" sz="1000" dirty="0">
                <a:cs typeface="Arial" pitchFamily="34" charset="0"/>
              </a:rPr>
              <a:t> acid and </a:t>
            </a:r>
            <a:r>
              <a:rPr lang="en-GB" sz="1000" dirty="0" err="1">
                <a:cs typeface="Arial" pitchFamily="34" charset="0"/>
              </a:rPr>
              <a:t>ethene</a:t>
            </a:r>
            <a:endParaRPr lang="en-IE" sz="1000" dirty="0">
              <a:cs typeface="Arial" pitchFamily="34" charset="0"/>
            </a:endParaRPr>
          </a:p>
          <a:p>
            <a:pPr marL="0" indent="0">
              <a:buNone/>
            </a:pPr>
            <a:endParaRPr lang="en-IE" sz="1000" dirty="0">
              <a:latin typeface="Arial" pitchFamily="34" charset="0"/>
              <a:cs typeface="Arial" pitchFamily="34" charset="0"/>
            </a:endParaRPr>
          </a:p>
          <a:p>
            <a:pPr>
              <a:buFontTx/>
              <a:buChar char="•"/>
            </a:pPr>
            <a:endParaRPr lang="en-GB" sz="1000" dirty="0"/>
          </a:p>
          <a:p>
            <a:endParaRPr lang="en-IE" sz="1000" dirty="0"/>
          </a:p>
        </p:txBody>
      </p:sp>
      <p:sp>
        <p:nvSpPr>
          <p:cNvPr id="9" name="Content Placeholder 8"/>
          <p:cNvSpPr>
            <a:spLocks noGrp="1"/>
          </p:cNvSpPr>
          <p:nvPr>
            <p:ph sz="quarter" idx="4"/>
          </p:nvPr>
        </p:nvSpPr>
        <p:spPr>
          <a:xfrm>
            <a:off x="3059832" y="980728"/>
            <a:ext cx="2952328" cy="5501483"/>
          </a:xfrm>
        </p:spPr>
        <p:txBody>
          <a:bodyPr>
            <a:normAutofit fontScale="85000" lnSpcReduction="20000"/>
          </a:bodyPr>
          <a:lstStyle/>
          <a:p>
            <a:pPr marL="0" indent="0" algn="ctr">
              <a:buNone/>
            </a:pPr>
            <a:r>
              <a:rPr lang="en-IE" sz="1200" b="1" dirty="0" smtClean="0">
                <a:solidFill>
                  <a:srgbClr val="FF0000"/>
                </a:solidFill>
              </a:rPr>
              <a:t>Effects of </a:t>
            </a:r>
            <a:r>
              <a:rPr lang="en-IE" sz="1200" b="1" dirty="0" err="1" smtClean="0">
                <a:solidFill>
                  <a:srgbClr val="FF0000"/>
                </a:solidFill>
              </a:rPr>
              <a:t>Auxins</a:t>
            </a:r>
            <a:endParaRPr lang="en-IE" sz="1200" b="1" dirty="0" smtClean="0">
              <a:solidFill>
                <a:srgbClr val="FF0000"/>
              </a:solidFill>
            </a:endParaRPr>
          </a:p>
          <a:p>
            <a:pPr marL="0" indent="0">
              <a:buNone/>
            </a:pPr>
            <a:r>
              <a:rPr lang="en-GB" sz="1300" b="1" dirty="0"/>
              <a:t>The effects of </a:t>
            </a:r>
            <a:r>
              <a:rPr lang="en-GB" sz="1300" b="1" dirty="0" err="1"/>
              <a:t>auxins</a:t>
            </a:r>
            <a:r>
              <a:rPr lang="en-GB" sz="1300" b="1" dirty="0"/>
              <a:t> </a:t>
            </a:r>
            <a:r>
              <a:rPr lang="en-GB" sz="1300" dirty="0"/>
              <a:t>are to cause:</a:t>
            </a:r>
          </a:p>
          <a:p>
            <a:pPr>
              <a:buFontTx/>
              <a:buChar char="•"/>
            </a:pPr>
            <a:r>
              <a:rPr lang="en-GB" sz="1300" b="1" dirty="0" smtClean="0"/>
              <a:t>  </a:t>
            </a:r>
            <a:r>
              <a:rPr lang="en-GB" sz="1300" b="1" dirty="0"/>
              <a:t>tropisms </a:t>
            </a:r>
            <a:r>
              <a:rPr lang="en-GB" sz="1300" dirty="0"/>
              <a:t>(i.e. growth and bending responses)</a:t>
            </a:r>
          </a:p>
          <a:p>
            <a:r>
              <a:rPr lang="en-GB" sz="1300" b="1" dirty="0"/>
              <a:t>apical dominance </a:t>
            </a:r>
            <a:r>
              <a:rPr lang="en-GB" sz="1300" dirty="0"/>
              <a:t>(i.e. they allow the tip of the stem to grow, but inhibit side branches)</a:t>
            </a:r>
          </a:p>
          <a:p>
            <a:pPr>
              <a:buFontTx/>
              <a:buChar char="•"/>
            </a:pPr>
            <a:r>
              <a:rPr lang="en-GB" sz="1300" dirty="0" smtClean="0"/>
              <a:t>  </a:t>
            </a:r>
            <a:r>
              <a:rPr lang="en-GB" sz="1300" b="1" dirty="0"/>
              <a:t>fruit formation </a:t>
            </a:r>
            <a:r>
              <a:rPr lang="en-GB" sz="1300" dirty="0"/>
              <a:t>(even when fertilisation has not taken place, i.e. </a:t>
            </a:r>
            <a:r>
              <a:rPr lang="en-GB" sz="1300" dirty="0" err="1"/>
              <a:t>parthenocarpic</a:t>
            </a:r>
            <a:r>
              <a:rPr lang="en-GB" sz="1300" dirty="0"/>
              <a:t> fruit)</a:t>
            </a:r>
          </a:p>
          <a:p>
            <a:pPr>
              <a:buFontTx/>
              <a:buChar char="•"/>
            </a:pPr>
            <a:r>
              <a:rPr lang="en-GB" sz="1300" dirty="0" smtClean="0"/>
              <a:t>  </a:t>
            </a:r>
            <a:r>
              <a:rPr lang="en-GB" sz="1300" b="1" dirty="0"/>
              <a:t>root formation </a:t>
            </a:r>
            <a:r>
              <a:rPr lang="en-GB" sz="1300" dirty="0"/>
              <a:t>and </a:t>
            </a:r>
            <a:r>
              <a:rPr lang="en-GB" sz="1300" dirty="0" smtClean="0"/>
              <a:t>growth</a:t>
            </a:r>
          </a:p>
          <a:p>
            <a:pPr>
              <a:buFontTx/>
              <a:buChar char="•"/>
            </a:pPr>
            <a:endParaRPr lang="en-GB" sz="1300" b="1" dirty="0">
              <a:solidFill>
                <a:srgbClr val="FF0000"/>
              </a:solidFill>
            </a:endParaRPr>
          </a:p>
          <a:p>
            <a:pPr marL="0" indent="0">
              <a:buNone/>
            </a:pPr>
            <a:r>
              <a:rPr lang="en-GB" sz="1300" b="1" dirty="0"/>
              <a:t>IAA affects phototropism </a:t>
            </a:r>
            <a:r>
              <a:rPr lang="en-GB" sz="1300" dirty="0"/>
              <a:t>as follows:</a:t>
            </a:r>
          </a:p>
          <a:p>
            <a:pPr>
              <a:buFontTx/>
              <a:buChar char="•"/>
            </a:pPr>
            <a:r>
              <a:rPr lang="en-GB" sz="1300" dirty="0"/>
              <a:t>  IAA is made in the tip of the stem</a:t>
            </a:r>
          </a:p>
          <a:p>
            <a:pPr>
              <a:buFontTx/>
              <a:buChar char="•"/>
            </a:pPr>
            <a:r>
              <a:rPr lang="en-GB" sz="1300" dirty="0"/>
              <a:t>  it diffuses down the stem</a:t>
            </a:r>
          </a:p>
          <a:p>
            <a:pPr>
              <a:buFontTx/>
              <a:buChar char="•"/>
            </a:pPr>
            <a:r>
              <a:rPr lang="en-GB" sz="1300" dirty="0"/>
              <a:t>  it causes stem cells to elongate</a:t>
            </a:r>
          </a:p>
          <a:p>
            <a:pPr>
              <a:buFontTx/>
              <a:buChar char="•"/>
            </a:pPr>
            <a:r>
              <a:rPr lang="en-GB" sz="1300" dirty="0"/>
              <a:t>  it diffuses down the shaded side of a stem</a:t>
            </a:r>
          </a:p>
          <a:p>
            <a:pPr>
              <a:buFontTx/>
              <a:buChar char="•"/>
            </a:pPr>
            <a:r>
              <a:rPr lang="en-GB" sz="1300" dirty="0"/>
              <a:t>  the cells on the shaded side elongate, causing the stem to bend towards </a:t>
            </a:r>
            <a:r>
              <a:rPr lang="en-GB" sz="1300" dirty="0" smtClean="0"/>
              <a:t>light</a:t>
            </a:r>
          </a:p>
          <a:p>
            <a:pPr>
              <a:buFontTx/>
              <a:buChar char="•"/>
            </a:pPr>
            <a:endParaRPr lang="en-GB" sz="1300" dirty="0"/>
          </a:p>
          <a:p>
            <a:pPr>
              <a:buFontTx/>
              <a:buChar char="•"/>
            </a:pPr>
            <a:endParaRPr lang="en-GB" sz="1300" dirty="0" smtClean="0"/>
          </a:p>
          <a:p>
            <a:pPr>
              <a:buFontTx/>
              <a:buChar char="•"/>
            </a:pPr>
            <a:endParaRPr lang="en-GB" sz="1300" dirty="0" smtClean="0"/>
          </a:p>
          <a:p>
            <a:pPr>
              <a:buFontTx/>
              <a:buChar char="•"/>
            </a:pPr>
            <a:endParaRPr lang="en-GB" sz="1300" dirty="0"/>
          </a:p>
          <a:p>
            <a:pPr>
              <a:buFontTx/>
              <a:buChar char="•"/>
            </a:pPr>
            <a:endParaRPr lang="en-GB" sz="1300" dirty="0" smtClean="0"/>
          </a:p>
          <a:p>
            <a:pPr>
              <a:buFontTx/>
              <a:buChar char="•"/>
            </a:pPr>
            <a:endParaRPr lang="en-GB" sz="1300" dirty="0"/>
          </a:p>
          <a:p>
            <a:pPr>
              <a:buFontTx/>
              <a:buChar char="•"/>
            </a:pPr>
            <a:endParaRPr lang="en-GB" sz="1300" dirty="0" smtClean="0"/>
          </a:p>
          <a:p>
            <a:pPr>
              <a:buFontTx/>
              <a:buChar char="•"/>
            </a:pPr>
            <a:endParaRPr lang="en-GB" sz="1300" dirty="0"/>
          </a:p>
          <a:p>
            <a:pPr>
              <a:buFontTx/>
              <a:buChar char="•"/>
            </a:pPr>
            <a:endParaRPr lang="en-GB" sz="1300" dirty="0" smtClean="0"/>
          </a:p>
          <a:p>
            <a:pPr marL="0" indent="0">
              <a:buNone/>
            </a:pPr>
            <a:r>
              <a:rPr lang="en-GB" sz="1300" b="1" dirty="0"/>
              <a:t>Commercial growth regulators </a:t>
            </a:r>
            <a:r>
              <a:rPr lang="en-GB" sz="1300" dirty="0"/>
              <a:t>are used to:</a:t>
            </a:r>
          </a:p>
          <a:p>
            <a:pPr>
              <a:buFontTx/>
              <a:buChar char="•"/>
            </a:pPr>
            <a:r>
              <a:rPr lang="en-GB" sz="1300" dirty="0"/>
              <a:t>  stimulate root formation in cuttings</a:t>
            </a:r>
          </a:p>
          <a:p>
            <a:pPr>
              <a:buFontTx/>
              <a:buChar char="•"/>
            </a:pPr>
            <a:r>
              <a:rPr lang="en-GB" sz="1300" dirty="0"/>
              <a:t>  stimulate the formation of new plants in tissue culturing</a:t>
            </a:r>
          </a:p>
          <a:p>
            <a:pPr>
              <a:buFontTx/>
              <a:buChar char="•"/>
            </a:pPr>
            <a:r>
              <a:rPr lang="en-GB" sz="1300" dirty="0"/>
              <a:t>  ripen bananas</a:t>
            </a:r>
          </a:p>
          <a:p>
            <a:pPr>
              <a:buFontTx/>
              <a:buChar char="•"/>
            </a:pPr>
            <a:endParaRPr lang="en-GB" sz="1400" dirty="0" smtClean="0"/>
          </a:p>
          <a:p>
            <a:pPr>
              <a:buFontTx/>
              <a:buChar char="•"/>
            </a:pPr>
            <a:endParaRPr lang="en-GB" sz="1400" dirty="0"/>
          </a:p>
          <a:p>
            <a:pPr>
              <a:buFontTx/>
              <a:buChar char="•"/>
            </a:pPr>
            <a:endParaRPr lang="en-GB" sz="1300" b="1" dirty="0" smtClean="0">
              <a:solidFill>
                <a:srgbClr val="FF0000"/>
              </a:solidFill>
            </a:endParaRPr>
          </a:p>
          <a:p>
            <a:pPr>
              <a:buFontTx/>
              <a:buChar char="•"/>
            </a:pPr>
            <a:endParaRPr lang="en-GB" sz="1300" b="1" dirty="0">
              <a:solidFill>
                <a:srgbClr val="FF0000"/>
              </a:solidFill>
            </a:endParaRPr>
          </a:p>
          <a:p>
            <a:pPr>
              <a:buFontTx/>
              <a:buChar char="•"/>
            </a:pPr>
            <a:endParaRPr lang="en-IE" sz="1300" b="1" dirty="0">
              <a:solidFill>
                <a:srgbClr val="FF0000"/>
              </a:solidFill>
            </a:endParaRPr>
          </a:p>
        </p:txBody>
      </p:sp>
      <p:grpSp>
        <p:nvGrpSpPr>
          <p:cNvPr id="3" name="Group 81"/>
          <p:cNvGrpSpPr>
            <a:grpSpLocks noChangeAspect="1"/>
          </p:cNvGrpSpPr>
          <p:nvPr/>
        </p:nvGrpSpPr>
        <p:grpSpPr bwMode="auto">
          <a:xfrm>
            <a:off x="8359708" y="85521"/>
            <a:ext cx="641432" cy="502947"/>
            <a:chOff x="8072462" y="6061075"/>
            <a:chExt cx="1071538" cy="796925"/>
          </a:xfrm>
        </p:grpSpPr>
        <p:pic>
          <p:nvPicPr>
            <p:cNvPr id="4" name="Picture 53" descr="SLSS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5" descr="Biology logo in circle with word"/>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Content Placeholder 6"/>
          <p:cNvSpPr txBox="1">
            <a:spLocks/>
          </p:cNvSpPr>
          <p:nvPr/>
        </p:nvSpPr>
        <p:spPr>
          <a:xfrm>
            <a:off x="6038468" y="908720"/>
            <a:ext cx="2962672" cy="2088232"/>
          </a:xfrm>
          <a:prstGeom prst="rect">
            <a:avLst/>
          </a:prstGeom>
          <a:ln w="38100">
            <a:solidFill>
              <a:schemeClr val="tx2"/>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en-IE" sz="1000" b="1" dirty="0" smtClean="0">
                <a:solidFill>
                  <a:srgbClr val="FF0000"/>
                </a:solidFill>
              </a:rPr>
              <a:t>Growth Inhibitors#</a:t>
            </a:r>
          </a:p>
          <a:p>
            <a:pPr marL="0" indent="0">
              <a:buNone/>
            </a:pPr>
            <a:r>
              <a:rPr lang="en-GB" sz="1000" b="1" dirty="0"/>
              <a:t>Growth inhibitors </a:t>
            </a:r>
            <a:r>
              <a:rPr lang="en-GB" sz="1000" dirty="0"/>
              <a:t>include:</a:t>
            </a:r>
          </a:p>
          <a:p>
            <a:pPr>
              <a:buFontTx/>
              <a:buChar char="•"/>
            </a:pPr>
            <a:r>
              <a:rPr lang="en-GB" sz="1000" dirty="0" smtClean="0"/>
              <a:t>  </a:t>
            </a:r>
            <a:r>
              <a:rPr lang="en-GB" sz="1000" dirty="0" err="1"/>
              <a:t>ethene</a:t>
            </a:r>
            <a:r>
              <a:rPr lang="en-GB" sz="1000" dirty="0"/>
              <a:t> (or ethylene), which is a gas that ripens fruit, and causes ageing and leaf fall</a:t>
            </a:r>
          </a:p>
          <a:p>
            <a:pPr>
              <a:buFontTx/>
              <a:buChar char="•"/>
            </a:pPr>
            <a:r>
              <a:rPr lang="en-GB" sz="1000" dirty="0" smtClean="0"/>
              <a:t>  </a:t>
            </a:r>
            <a:r>
              <a:rPr lang="en-GB" sz="1000" dirty="0" err="1"/>
              <a:t>abscisic</a:t>
            </a:r>
            <a:r>
              <a:rPr lang="en-GB" sz="1000" dirty="0"/>
              <a:t> acid, which responds to stress in plants by closing stomata, forming bud scales and inhibiting seed </a:t>
            </a:r>
            <a:r>
              <a:rPr lang="en-GB" sz="1000" dirty="0" smtClean="0"/>
              <a:t>germination</a:t>
            </a:r>
          </a:p>
          <a:p>
            <a:pPr marL="0" indent="0">
              <a:buNone/>
            </a:pPr>
            <a:r>
              <a:rPr lang="en-GB" sz="1000" b="1" dirty="0" smtClean="0"/>
              <a:t>To </a:t>
            </a:r>
            <a:r>
              <a:rPr lang="en-GB" sz="1000" b="1" dirty="0"/>
              <a:t>investigate the effect of IAA </a:t>
            </a:r>
            <a:r>
              <a:rPr lang="en-GB" sz="1000" dirty="0"/>
              <a:t>on plant tissues:</a:t>
            </a:r>
          </a:p>
          <a:p>
            <a:pPr>
              <a:buFontTx/>
              <a:buChar char="•"/>
            </a:pPr>
            <a:r>
              <a:rPr lang="en-GB" sz="1000" dirty="0" smtClean="0"/>
              <a:t>  </a:t>
            </a:r>
            <a:r>
              <a:rPr lang="en-GB" sz="1000" dirty="0"/>
              <a:t>different concentrations of IAA are prepared</a:t>
            </a:r>
          </a:p>
          <a:p>
            <a:pPr>
              <a:buFontTx/>
              <a:buChar char="•"/>
            </a:pPr>
            <a:r>
              <a:rPr lang="en-GB" sz="1000" dirty="0" smtClean="0"/>
              <a:t>  </a:t>
            </a:r>
            <a:r>
              <a:rPr lang="en-GB" sz="1000" dirty="0"/>
              <a:t>seeds are grown in the IAA concentrations</a:t>
            </a:r>
          </a:p>
          <a:p>
            <a:pPr>
              <a:buFontTx/>
              <a:buChar char="•"/>
            </a:pPr>
            <a:r>
              <a:rPr lang="en-GB" sz="1000" dirty="0" smtClean="0"/>
              <a:t>  changes in length of the seedlings are recorded</a:t>
            </a:r>
          </a:p>
          <a:p>
            <a:pPr marL="0" indent="0">
              <a:buNone/>
            </a:pPr>
            <a:endParaRPr lang="en-IE" sz="1000" b="1" dirty="0">
              <a:solidFill>
                <a:srgbClr val="FF0000"/>
              </a:solidFill>
            </a:endParaRPr>
          </a:p>
        </p:txBody>
      </p:sp>
      <p:sp>
        <p:nvSpPr>
          <p:cNvPr id="18" name="TextBox 17"/>
          <p:cNvSpPr txBox="1"/>
          <p:nvPr/>
        </p:nvSpPr>
        <p:spPr>
          <a:xfrm>
            <a:off x="6047136" y="3166451"/>
            <a:ext cx="2962672" cy="3631763"/>
          </a:xfrm>
          <a:prstGeom prst="rect">
            <a:avLst/>
          </a:prstGeom>
          <a:noFill/>
          <a:ln w="38100">
            <a:solidFill>
              <a:schemeClr val="tx2"/>
            </a:solidFill>
          </a:ln>
        </p:spPr>
        <p:txBody>
          <a:bodyPr wrap="square" rtlCol="0">
            <a:spAutoFit/>
          </a:bodyPr>
          <a:lstStyle/>
          <a:p>
            <a:r>
              <a:rPr lang="en-GB" sz="1000" dirty="0">
                <a:cs typeface="Times New Roman" pitchFamily="18" charset="0"/>
              </a:rPr>
              <a:t>The growth and development responses </a:t>
            </a:r>
            <a:r>
              <a:rPr lang="en-GB" sz="1000" dirty="0" smtClean="0">
                <a:cs typeface="Times New Roman" pitchFamily="18" charset="0"/>
              </a:rPr>
              <a:t>can be a </a:t>
            </a:r>
            <a:r>
              <a:rPr lang="en-GB" sz="1000" dirty="0">
                <a:cs typeface="Times New Roman" pitchFamily="18" charset="0"/>
              </a:rPr>
              <a:t>form of defence that allows a plant to </a:t>
            </a:r>
            <a:r>
              <a:rPr lang="en-GB" sz="1000" dirty="0">
                <a:solidFill>
                  <a:schemeClr val="accent2"/>
                </a:solidFill>
                <a:cs typeface="Times New Roman" pitchFamily="18" charset="0"/>
              </a:rPr>
              <a:t>survive</a:t>
            </a:r>
            <a:r>
              <a:rPr lang="en-GB" sz="1000" dirty="0">
                <a:cs typeface="Times New Roman" pitchFamily="18" charset="0"/>
              </a:rPr>
              <a:t> difficult conditions [environmental stress] in its habitat. </a:t>
            </a:r>
            <a:endParaRPr lang="en-GB" sz="1000" dirty="0" smtClean="0">
              <a:cs typeface="Times New Roman" pitchFamily="18" charset="0"/>
            </a:endParaRPr>
          </a:p>
          <a:p>
            <a:r>
              <a:rPr lang="en-GB" sz="1000" b="1" dirty="0" smtClean="0">
                <a:solidFill>
                  <a:schemeClr val="accent2"/>
                </a:solidFill>
                <a:cs typeface="Times New Roman" pitchFamily="18" charset="0"/>
              </a:rPr>
              <a:t>Adaptations</a:t>
            </a:r>
            <a:r>
              <a:rPr lang="en-GB" sz="1000" dirty="0" smtClean="0">
                <a:cs typeface="Times New Roman" pitchFamily="18" charset="0"/>
              </a:rPr>
              <a:t> </a:t>
            </a:r>
            <a:r>
              <a:rPr lang="en-GB" sz="1000" dirty="0">
                <a:cs typeface="Times New Roman" pitchFamily="18" charset="0"/>
              </a:rPr>
              <a:t>that plants use to protect themselves include</a:t>
            </a:r>
            <a:r>
              <a:rPr lang="en-GB" sz="1000" dirty="0" smtClean="0">
                <a:cs typeface="Times New Roman" pitchFamily="18" charset="0"/>
              </a:rPr>
              <a:t>:</a:t>
            </a:r>
          </a:p>
          <a:p>
            <a:pPr marL="447675" lvl="1" indent="-88900">
              <a:buFont typeface="Arial" pitchFamily="34" charset="0"/>
              <a:buChar char="•"/>
            </a:pPr>
            <a:r>
              <a:rPr lang="en-GB" sz="1000" dirty="0">
                <a:solidFill>
                  <a:schemeClr val="accent2"/>
                </a:solidFill>
                <a:cs typeface="Times New Roman" pitchFamily="18" charset="0"/>
              </a:rPr>
              <a:t>Spines</a:t>
            </a:r>
            <a:r>
              <a:rPr lang="en-GB" sz="1000" dirty="0">
                <a:cs typeface="Times New Roman" pitchFamily="18" charset="0"/>
              </a:rPr>
              <a:t>, thorns or stinging hairs to deter animals from eating them, e.g. cacti, nettles.</a:t>
            </a:r>
          </a:p>
          <a:p>
            <a:pPr marL="171450" indent="-171450">
              <a:buFont typeface="Arial" pitchFamily="34" charset="0"/>
              <a:buChar char="•"/>
            </a:pPr>
            <a:r>
              <a:rPr lang="en-IE" sz="1000" dirty="0">
                <a:solidFill>
                  <a:schemeClr val="accent2"/>
                </a:solidFill>
                <a:cs typeface="Times New Roman" pitchFamily="18" charset="0"/>
              </a:rPr>
              <a:t>Toxins</a:t>
            </a:r>
            <a:r>
              <a:rPr lang="en-GB" sz="1000" dirty="0">
                <a:cs typeface="Times New Roman" pitchFamily="18" charset="0"/>
              </a:rPr>
              <a:t> that cause illness or death, </a:t>
            </a:r>
            <a:r>
              <a:rPr lang="en-IE" sz="1000" dirty="0">
                <a:cs typeface="Times New Roman" pitchFamily="18" charset="0"/>
              </a:rPr>
              <a:t/>
            </a:r>
            <a:br>
              <a:rPr lang="en-IE" sz="1000" dirty="0">
                <a:cs typeface="Times New Roman" pitchFamily="18" charset="0"/>
              </a:rPr>
            </a:br>
            <a:r>
              <a:rPr lang="en-GB" sz="1000" dirty="0">
                <a:cs typeface="Times New Roman" pitchFamily="18" charset="0"/>
              </a:rPr>
              <a:t>e.g. Cassava </a:t>
            </a:r>
            <a:r>
              <a:rPr lang="en-GB" sz="1000" dirty="0" smtClean="0">
                <a:cs typeface="Times New Roman" pitchFamily="18" charset="0"/>
              </a:rPr>
              <a:t>leaves </a:t>
            </a:r>
            <a:r>
              <a:rPr lang="en-GB" sz="1000" dirty="0">
                <a:cs typeface="Times New Roman" pitchFamily="18" charset="0"/>
              </a:rPr>
              <a:t>and roots produce cyanide </a:t>
            </a:r>
            <a:r>
              <a:rPr lang="en-GB" sz="1000" dirty="0">
                <a:solidFill>
                  <a:schemeClr val="accent2"/>
                </a:solidFill>
                <a:cs typeface="Times New Roman" pitchFamily="18" charset="0"/>
              </a:rPr>
              <a:t>poison</a:t>
            </a:r>
            <a:r>
              <a:rPr lang="en-GB" sz="1000" dirty="0">
                <a:cs typeface="Times New Roman" pitchFamily="18" charset="0"/>
              </a:rPr>
              <a:t> to protect it against insects and other </a:t>
            </a:r>
            <a:r>
              <a:rPr lang="en-GB" sz="1000" dirty="0" smtClean="0">
                <a:cs typeface="Times New Roman" pitchFamily="18" charset="0"/>
              </a:rPr>
              <a:t>herbivores</a:t>
            </a:r>
          </a:p>
          <a:p>
            <a:pPr marL="171450" lvl="1" indent="-171450">
              <a:buFont typeface="Arial" pitchFamily="34" charset="0"/>
              <a:buChar char="•"/>
            </a:pPr>
            <a:r>
              <a:rPr lang="en-GB" sz="1000" dirty="0" smtClean="0">
                <a:cs typeface="Times New Roman" pitchFamily="18" charset="0"/>
              </a:rPr>
              <a:t>The </a:t>
            </a:r>
            <a:r>
              <a:rPr lang="en-GB" sz="1000" dirty="0">
                <a:cs typeface="Times New Roman" pitchFamily="18" charset="0"/>
              </a:rPr>
              <a:t>red pigments of autumn </a:t>
            </a:r>
            <a:r>
              <a:rPr lang="en-GB" sz="1000" dirty="0" smtClean="0">
                <a:cs typeface="Times New Roman" pitchFamily="18" charset="0"/>
              </a:rPr>
              <a:t>leaves serve </a:t>
            </a:r>
            <a:r>
              <a:rPr lang="en-GB" sz="1000" dirty="0">
                <a:cs typeface="Times New Roman" pitchFamily="18" charset="0"/>
              </a:rPr>
              <a:t>as a kind of </a:t>
            </a:r>
            <a:r>
              <a:rPr lang="en-GB" sz="1000" dirty="0">
                <a:solidFill>
                  <a:schemeClr val="accent2"/>
                </a:solidFill>
                <a:cs typeface="Times New Roman" pitchFamily="18" charset="0"/>
              </a:rPr>
              <a:t>botanical sunscreen</a:t>
            </a:r>
            <a:r>
              <a:rPr lang="en-GB" sz="1000" dirty="0">
                <a:cs typeface="Times New Roman" pitchFamily="18" charset="0"/>
              </a:rPr>
              <a:t>, a defence mechanism against sun damage that could interfere with the storage process and cause a leaf to drop before the tree was done with it</a:t>
            </a:r>
            <a:r>
              <a:rPr lang="en-GB" sz="1000" dirty="0" smtClean="0">
                <a:cs typeface="Times New Roman" pitchFamily="18" charset="0"/>
              </a:rPr>
              <a:t>.</a:t>
            </a:r>
          </a:p>
          <a:p>
            <a:pPr marL="171450" lvl="1" indent="-171450">
              <a:buFont typeface="Arial" pitchFamily="34" charset="0"/>
              <a:buChar char="•"/>
            </a:pPr>
            <a:r>
              <a:rPr lang="en-GB" sz="1000" dirty="0">
                <a:solidFill>
                  <a:schemeClr val="accent2"/>
                </a:solidFill>
                <a:cs typeface="Times New Roman" pitchFamily="18" charset="0"/>
              </a:rPr>
              <a:t>Heat-shock proteins</a:t>
            </a:r>
            <a:r>
              <a:rPr lang="en-GB" sz="1000" dirty="0">
                <a:cs typeface="Times New Roman" pitchFamily="18" charset="0"/>
              </a:rPr>
              <a:t> [stress proteins] are created when cells are exposed to </a:t>
            </a:r>
            <a:r>
              <a:rPr lang="en-IE" sz="1000" dirty="0">
                <a:cs typeface="Times New Roman" pitchFamily="18" charset="0"/>
              </a:rPr>
              <a:t>higher</a:t>
            </a:r>
            <a:r>
              <a:rPr lang="en-GB" sz="1000" dirty="0">
                <a:cs typeface="Times New Roman" pitchFamily="18" charset="0"/>
              </a:rPr>
              <a:t> temperatures or to other kinds of environmental stress, such as UV light. Their activities are part of a cell's repair system and allow the plant to </a:t>
            </a:r>
            <a:r>
              <a:rPr lang="en-GB" sz="1000" dirty="0">
                <a:solidFill>
                  <a:schemeClr val="accent2"/>
                </a:solidFill>
                <a:cs typeface="Times New Roman" pitchFamily="18" charset="0"/>
              </a:rPr>
              <a:t>tolerate</a:t>
            </a:r>
            <a:r>
              <a:rPr lang="en-GB" sz="1000" dirty="0">
                <a:cs typeface="Times New Roman" pitchFamily="18" charset="0"/>
              </a:rPr>
              <a:t> extra heat, light, etc. for a limited period, and resume normal cellular activities when the stress ends. </a:t>
            </a:r>
            <a:endParaRPr lang="en-IE" sz="1000" dirty="0"/>
          </a:p>
        </p:txBody>
      </p:sp>
    </p:spTree>
    <p:extLst>
      <p:ext uri="{BB962C8B-B14F-4D97-AF65-F5344CB8AC3E}">
        <p14:creationId xmlns:p14="http://schemas.microsoft.com/office/powerpoint/2010/main" xmlns="" val="228207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64" y="-116270"/>
            <a:ext cx="8229600" cy="1143000"/>
          </a:xfrm>
        </p:spPr>
        <p:txBody>
          <a:bodyPr>
            <a:normAutofit/>
          </a:bodyPr>
          <a:lstStyle/>
          <a:p>
            <a:r>
              <a:rPr lang="en-IE" sz="2400" b="1" dirty="0" smtClean="0"/>
              <a:t>3.2.1 Plant Structure</a:t>
            </a:r>
            <a:endParaRPr lang="en-IE" sz="2400" b="1" dirty="0"/>
          </a:p>
        </p:txBody>
      </p:sp>
      <p:sp>
        <p:nvSpPr>
          <p:cNvPr id="7" name="Content Placeholder 6"/>
          <p:cNvSpPr>
            <a:spLocks noGrp="1"/>
          </p:cNvSpPr>
          <p:nvPr>
            <p:ph sz="half" idx="2"/>
          </p:nvPr>
        </p:nvSpPr>
        <p:spPr>
          <a:xfrm>
            <a:off x="4067945" y="795465"/>
            <a:ext cx="3240359" cy="4721767"/>
          </a:xfrm>
          <a:ln w="38100">
            <a:solidFill>
              <a:schemeClr val="accent3"/>
            </a:solidFill>
          </a:ln>
        </p:spPr>
        <p:txBody>
          <a:bodyPr>
            <a:normAutofit/>
          </a:bodyPr>
          <a:lstStyle/>
          <a:p>
            <a:pPr marL="0" indent="0">
              <a:buNone/>
            </a:pPr>
            <a:r>
              <a:rPr lang="en-IE" sz="1000" b="1" dirty="0" smtClean="0">
                <a:solidFill>
                  <a:srgbClr val="FF0000"/>
                </a:solidFill>
              </a:rPr>
              <a:t>Functions of the Root</a:t>
            </a:r>
          </a:p>
          <a:p>
            <a:r>
              <a:rPr lang="en-IE" sz="1000" dirty="0" smtClean="0"/>
              <a:t>Anchor the plant</a:t>
            </a:r>
          </a:p>
          <a:p>
            <a:r>
              <a:rPr lang="en-IE" sz="1000" dirty="0" smtClean="0"/>
              <a:t>Absorb Water and minerals</a:t>
            </a:r>
          </a:p>
          <a:p>
            <a:r>
              <a:rPr lang="en-IE" sz="1000" dirty="0" smtClean="0"/>
              <a:t>Transport water and minerals</a:t>
            </a:r>
          </a:p>
          <a:p>
            <a:r>
              <a:rPr lang="en-IE" sz="1000" dirty="0" smtClean="0"/>
              <a:t>Store food</a:t>
            </a:r>
          </a:p>
          <a:p>
            <a:pPr marL="0" indent="0">
              <a:buNone/>
            </a:pPr>
            <a:r>
              <a:rPr lang="en-IE" sz="1000" b="1" dirty="0" smtClean="0">
                <a:solidFill>
                  <a:srgbClr val="FF0000"/>
                </a:solidFill>
              </a:rPr>
              <a:t>Functions </a:t>
            </a:r>
            <a:r>
              <a:rPr lang="en-IE" sz="1000" b="1" dirty="0">
                <a:solidFill>
                  <a:srgbClr val="FF0000"/>
                </a:solidFill>
              </a:rPr>
              <a:t>of the </a:t>
            </a:r>
            <a:r>
              <a:rPr lang="en-IE" sz="1000" b="1" dirty="0" smtClean="0">
                <a:solidFill>
                  <a:srgbClr val="FF0000"/>
                </a:solidFill>
              </a:rPr>
              <a:t>Shoot</a:t>
            </a:r>
          </a:p>
          <a:p>
            <a:pPr>
              <a:buFontTx/>
              <a:buChar char="•"/>
            </a:pPr>
            <a:r>
              <a:rPr lang="en-GB" sz="1000" dirty="0"/>
              <a:t>to support the aerial parts</a:t>
            </a:r>
          </a:p>
          <a:p>
            <a:r>
              <a:rPr lang="en-GB" sz="1000" dirty="0" smtClean="0"/>
              <a:t> </a:t>
            </a:r>
            <a:r>
              <a:rPr lang="en-GB" sz="1000" dirty="0"/>
              <a:t>to transport materials to and from the </a:t>
            </a:r>
            <a:r>
              <a:rPr lang="en-GB" sz="1000" dirty="0" smtClean="0"/>
              <a:t>leaves</a:t>
            </a:r>
          </a:p>
          <a:p>
            <a:pPr>
              <a:buFontTx/>
              <a:buChar char="•"/>
            </a:pPr>
            <a:r>
              <a:rPr lang="en-GB" sz="1000" dirty="0" smtClean="0"/>
              <a:t>Sometimes store food</a:t>
            </a:r>
          </a:p>
          <a:p>
            <a:pPr marL="0" indent="0">
              <a:buNone/>
            </a:pPr>
            <a:r>
              <a:rPr lang="en-IE" sz="1000" b="1" dirty="0" smtClean="0">
                <a:solidFill>
                  <a:srgbClr val="FF0000"/>
                </a:solidFill>
              </a:rPr>
              <a:t>Functions </a:t>
            </a:r>
            <a:r>
              <a:rPr lang="en-IE" sz="1000" b="1" dirty="0">
                <a:solidFill>
                  <a:srgbClr val="FF0000"/>
                </a:solidFill>
              </a:rPr>
              <a:t>of the </a:t>
            </a:r>
            <a:r>
              <a:rPr lang="en-IE" sz="1000" b="1" dirty="0" smtClean="0">
                <a:solidFill>
                  <a:srgbClr val="FF0000"/>
                </a:solidFill>
              </a:rPr>
              <a:t>Leaf</a:t>
            </a:r>
            <a:endParaRPr lang="en-IE" sz="1000" b="1" dirty="0">
              <a:solidFill>
                <a:srgbClr val="FF0000"/>
              </a:solidFill>
            </a:endParaRPr>
          </a:p>
          <a:p>
            <a:pPr>
              <a:buFontTx/>
              <a:buChar char="•"/>
            </a:pPr>
            <a:r>
              <a:rPr lang="en-GB" sz="1000" dirty="0"/>
              <a:t>to make food</a:t>
            </a:r>
          </a:p>
          <a:p>
            <a:pPr>
              <a:buFontTx/>
              <a:buChar char="•"/>
            </a:pPr>
            <a:r>
              <a:rPr lang="en-GB" sz="1000" dirty="0" smtClean="0"/>
              <a:t>  </a:t>
            </a:r>
            <a:r>
              <a:rPr lang="en-GB" sz="1000" dirty="0"/>
              <a:t>to exchange gases</a:t>
            </a:r>
          </a:p>
          <a:p>
            <a:pPr>
              <a:buFontTx/>
              <a:buChar char="•"/>
            </a:pPr>
            <a:r>
              <a:rPr lang="en-GB" sz="1000" dirty="0" smtClean="0"/>
              <a:t>  </a:t>
            </a:r>
            <a:r>
              <a:rPr lang="en-GB" sz="1000" dirty="0"/>
              <a:t>to allow water loss (transpiration)</a:t>
            </a:r>
          </a:p>
          <a:p>
            <a:pPr marL="0" indent="0">
              <a:buNone/>
            </a:pPr>
            <a:r>
              <a:rPr lang="en-GB" sz="1000" b="1" dirty="0">
                <a:solidFill>
                  <a:srgbClr val="FF0000"/>
                </a:solidFill>
              </a:rPr>
              <a:t>The three main categories of plant tissues are:</a:t>
            </a:r>
          </a:p>
          <a:p>
            <a:pPr>
              <a:buFontTx/>
              <a:buChar char="•"/>
            </a:pPr>
            <a:r>
              <a:rPr lang="en-GB" sz="1000" dirty="0" smtClean="0"/>
              <a:t>  </a:t>
            </a:r>
            <a:r>
              <a:rPr lang="en-GB" sz="1000" dirty="0"/>
              <a:t>dermal tissue (forms a protective covering layer)</a:t>
            </a:r>
          </a:p>
          <a:p>
            <a:pPr>
              <a:buFontTx/>
              <a:buChar char="•"/>
            </a:pPr>
            <a:r>
              <a:rPr lang="en-GB" sz="1000" dirty="0" smtClean="0"/>
              <a:t>  </a:t>
            </a:r>
            <a:r>
              <a:rPr lang="en-GB" sz="1000" dirty="0"/>
              <a:t>vascular tissue (xylem for water transport, phloem for food transport)</a:t>
            </a:r>
          </a:p>
          <a:p>
            <a:pPr>
              <a:buFontTx/>
              <a:buChar char="•"/>
            </a:pPr>
            <a:r>
              <a:rPr lang="en-GB" sz="1000" dirty="0" smtClean="0"/>
              <a:t>  </a:t>
            </a:r>
            <a:r>
              <a:rPr lang="en-GB" sz="1000" dirty="0"/>
              <a:t>ground tissue (found between the other two tissues, carrying out a range of functions)</a:t>
            </a:r>
          </a:p>
          <a:p>
            <a:pPr marL="0" indent="0">
              <a:buNone/>
            </a:pPr>
            <a:r>
              <a:rPr lang="en-GB" sz="1000" b="1" dirty="0" smtClean="0">
                <a:solidFill>
                  <a:srgbClr val="FF0000"/>
                </a:solidFill>
              </a:rPr>
              <a:t>Xylem</a:t>
            </a:r>
            <a:r>
              <a:rPr lang="en-GB" sz="1000" b="1" dirty="0" smtClean="0"/>
              <a:t> </a:t>
            </a:r>
            <a:r>
              <a:rPr lang="en-GB" sz="1000" dirty="0"/>
              <a:t>is a dead tissue that transports water</a:t>
            </a:r>
            <a:r>
              <a:rPr lang="en-GB" sz="1000" dirty="0" smtClean="0"/>
              <a:t>.</a:t>
            </a:r>
          </a:p>
          <a:p>
            <a:r>
              <a:rPr lang="en-GB" sz="1000" dirty="0" smtClean="0"/>
              <a:t>They have lignin for strength</a:t>
            </a:r>
          </a:p>
          <a:p>
            <a:r>
              <a:rPr lang="en-GB" sz="1000" dirty="0" smtClean="0"/>
              <a:t>No end walls</a:t>
            </a:r>
          </a:p>
          <a:p>
            <a:r>
              <a:rPr lang="en-GB" sz="1000" dirty="0" smtClean="0"/>
              <a:t>Have pits to allow sideways movement of water</a:t>
            </a:r>
            <a:endParaRPr lang="en-GB" sz="1000" dirty="0"/>
          </a:p>
          <a:p>
            <a:pPr marL="0" indent="0">
              <a:buNone/>
            </a:pPr>
            <a:r>
              <a:rPr lang="en-GB" sz="1000" b="1" dirty="0">
                <a:solidFill>
                  <a:srgbClr val="FF0000"/>
                </a:solidFill>
              </a:rPr>
              <a:t>Phloem</a:t>
            </a:r>
            <a:r>
              <a:rPr lang="en-GB" sz="1000" b="1" dirty="0"/>
              <a:t> </a:t>
            </a:r>
            <a:r>
              <a:rPr lang="en-GB" sz="1000" dirty="0"/>
              <a:t>is a living tissue </a:t>
            </a:r>
            <a:r>
              <a:rPr lang="en-GB" sz="1000" dirty="0" smtClean="0"/>
              <a:t>that </a:t>
            </a:r>
            <a:r>
              <a:rPr lang="en-GB" sz="1000" dirty="0"/>
              <a:t>transports food</a:t>
            </a:r>
            <a:r>
              <a:rPr lang="en-GB" sz="1000" dirty="0" smtClean="0"/>
              <a:t>.</a:t>
            </a:r>
          </a:p>
          <a:p>
            <a:pPr>
              <a:spcBef>
                <a:spcPts val="0"/>
              </a:spcBef>
            </a:pPr>
            <a:r>
              <a:rPr lang="en-GB" sz="1000" dirty="0" smtClean="0"/>
              <a:t>Have companion cells</a:t>
            </a:r>
          </a:p>
          <a:p>
            <a:pPr>
              <a:spcBef>
                <a:spcPts val="0"/>
              </a:spcBef>
            </a:pPr>
            <a:r>
              <a:rPr lang="en-GB" sz="1000" dirty="0" smtClean="0"/>
              <a:t>Have sieve plates and pores</a:t>
            </a:r>
            <a:endParaRPr lang="en-IE" sz="1000" dirty="0"/>
          </a:p>
        </p:txBody>
      </p:sp>
      <p:grpSp>
        <p:nvGrpSpPr>
          <p:cNvPr id="3" name="Group 81"/>
          <p:cNvGrpSpPr>
            <a:grpSpLocks noChangeAspect="1"/>
          </p:cNvGrpSpPr>
          <p:nvPr/>
        </p:nvGrpSpPr>
        <p:grpSpPr bwMode="auto">
          <a:xfrm>
            <a:off x="8359708" y="85521"/>
            <a:ext cx="641432" cy="502947"/>
            <a:chOff x="8072462" y="6061075"/>
            <a:chExt cx="1071538" cy="796925"/>
          </a:xfrm>
        </p:grpSpPr>
        <p:pic>
          <p:nvPicPr>
            <p:cNvPr id="4" name="Picture 53" descr="SLSS 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72462" y="6061075"/>
              <a:ext cx="485775"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5" descr="Biology logo in circle with word"/>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xmlns="" val="0"/>
                </a:ext>
              </a:extLst>
            </a:blip>
            <a:srcRect/>
            <a:stretch>
              <a:fillRect/>
            </a:stretch>
          </p:blipFill>
          <p:spPr bwMode="auto">
            <a:xfrm>
              <a:off x="8456612" y="6286520"/>
              <a:ext cx="68738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194" name="Picture 2" descr="http://158.108.17.142/museum/MotherEarth/overview.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5069" y="764703"/>
            <a:ext cx="3888432" cy="593532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http://media.web.britannica.com/eb-media/02/5602-004-2C2C2DD3.gif"/>
          <p:cNvPicPr/>
          <p:nvPr/>
        </p:nvPicPr>
        <p:blipFill rotWithShape="1">
          <a:blip r:embed="rId5">
            <a:extLst>
              <a:ext uri="{28A0092B-C50C-407E-A947-70E740481C1C}">
                <a14:useLocalDpi xmlns:a14="http://schemas.microsoft.com/office/drawing/2010/main" xmlns="" val="0"/>
              </a:ext>
            </a:extLst>
          </a:blip>
          <a:srcRect l="-50" r="48783"/>
          <a:stretch/>
        </p:blipFill>
        <p:spPr bwMode="auto">
          <a:xfrm>
            <a:off x="7524328" y="764704"/>
            <a:ext cx="1476812" cy="2643549"/>
          </a:xfrm>
          <a:prstGeom prst="rect">
            <a:avLst/>
          </a:prstGeom>
          <a:noFill/>
          <a:ln>
            <a:noFill/>
          </a:ln>
          <a:extLst>
            <a:ext uri="{53640926-AAD7-44D8-BBD7-CCE9431645EC}">
              <a14:shadowObscured xmlns:a14="http://schemas.microsoft.com/office/drawing/2010/main" xmlns=""/>
            </a:ext>
          </a:extLst>
        </p:spPr>
      </p:pic>
      <p:pic>
        <p:nvPicPr>
          <p:cNvPr id="10" name="Picture 9" descr="http://media.web.britannica.com/eb-media/02/5602-004-2C2C2DD3.gif"/>
          <p:cNvPicPr/>
          <p:nvPr/>
        </p:nvPicPr>
        <p:blipFill rotWithShape="1">
          <a:blip r:embed="rId5">
            <a:extLst>
              <a:ext uri="{28A0092B-C50C-407E-A947-70E740481C1C}">
                <a14:useLocalDpi xmlns:a14="http://schemas.microsoft.com/office/drawing/2010/main" xmlns="" val="0"/>
              </a:ext>
            </a:extLst>
          </a:blip>
          <a:srcRect l="53150" r="109"/>
          <a:stretch/>
        </p:blipFill>
        <p:spPr bwMode="auto">
          <a:xfrm>
            <a:off x="7560694" y="3645024"/>
            <a:ext cx="1404079" cy="3055009"/>
          </a:xfrm>
          <a:prstGeom prst="rect">
            <a:avLst/>
          </a:prstGeom>
          <a:noFill/>
          <a:ln>
            <a:noFill/>
          </a:ln>
          <a:extLst>
            <a:ext uri="{53640926-AAD7-44D8-BBD7-CCE9431645EC}">
              <a14:shadowObscured xmlns:a14="http://schemas.microsoft.com/office/drawing/2010/main" xmlns=""/>
            </a:ext>
          </a:extLst>
        </p:spPr>
      </p:pic>
      <p:graphicFrame>
        <p:nvGraphicFramePr>
          <p:cNvPr id="11" name="Group 130"/>
          <p:cNvGraphicFramePr>
            <a:graphicFrameLocks noGrp="1"/>
          </p:cNvGraphicFramePr>
          <p:nvPr>
            <p:extLst>
              <p:ext uri="{D42A27DB-BD31-4B8C-83A1-F6EECF244321}">
                <p14:modId xmlns:p14="http://schemas.microsoft.com/office/powerpoint/2010/main" xmlns="" val="3274436932"/>
              </p:ext>
            </p:extLst>
          </p:nvPr>
        </p:nvGraphicFramePr>
        <p:xfrm>
          <a:off x="4019945" y="5637106"/>
          <a:ext cx="3494779" cy="1195704"/>
        </p:xfrm>
        <a:graphic>
          <a:graphicData uri="http://schemas.openxmlformats.org/drawingml/2006/table">
            <a:tbl>
              <a:tblPr>
                <a:tableStyleId>{69C7853C-536D-4A76-A0AE-DD22124D55A5}</a:tableStyleId>
              </a:tblPr>
              <a:tblGrid>
                <a:gridCol w="1080120"/>
                <a:gridCol w="1099120"/>
                <a:gridCol w="1315539"/>
              </a:tblGrid>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Monocotyledons</a:t>
                      </a:r>
                      <a:endParaRPr kumimoji="0" lang="en-IE" sz="8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Dicotyledons</a:t>
                      </a:r>
                      <a:endParaRPr kumimoji="0" lang="en-IE" sz="800" b="1" i="0" u="none" strike="noStrike" cap="none" normalizeH="0" baseline="0" smtClean="0">
                        <a:ln>
                          <a:noFill/>
                        </a:ln>
                        <a:solidFill>
                          <a:schemeClr val="tx1"/>
                        </a:solidFill>
                        <a:effectLst/>
                        <a:latin typeface="Arial" charset="0"/>
                      </a:endParaRPr>
                    </a:p>
                  </a:txBody>
                  <a:tcPr horzOverflow="overflow"/>
                </a:tc>
              </a:tr>
              <a:tr h="1981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dirty="0" err="1" smtClean="0">
                          <a:ln>
                            <a:noFill/>
                          </a:ln>
                          <a:effectLst/>
                        </a:rPr>
                        <a:t>No.of</a:t>
                      </a:r>
                      <a:r>
                        <a:rPr kumimoji="0" lang="en-IE" sz="800" u="none" strike="noStrike" cap="none" normalizeH="0" baseline="0" dirty="0" smtClean="0">
                          <a:ln>
                            <a:noFill/>
                          </a:ln>
                          <a:effectLst/>
                        </a:rPr>
                        <a:t> cotyledons</a:t>
                      </a:r>
                      <a:endParaRPr kumimoji="0" lang="en-IE" sz="8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        One</a:t>
                      </a:r>
                      <a:endParaRPr kumimoji="0" lang="en-IE" sz="800" b="1" i="1"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       Two</a:t>
                      </a:r>
                      <a:endParaRPr kumimoji="0" lang="en-IE" sz="800" b="1" i="1" u="none" strike="noStrike" cap="none" normalizeH="0" baseline="0" smtClean="0">
                        <a:ln>
                          <a:noFill/>
                        </a:ln>
                        <a:solidFill>
                          <a:schemeClr val="tx1"/>
                        </a:solidFill>
                        <a:effectLst/>
                        <a:latin typeface="Arial" charset="0"/>
                      </a:endParaRPr>
                    </a:p>
                  </a:txBody>
                  <a:tcPr horzOverflow="overflow"/>
                </a:tc>
              </a:tr>
              <a:tr h="3422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dirty="0" smtClean="0">
                          <a:ln>
                            <a:noFill/>
                          </a:ln>
                          <a:effectLst/>
                        </a:rPr>
                        <a:t>Arrangement of vascular bundles</a:t>
                      </a:r>
                      <a:endParaRPr kumimoji="0" lang="en-IE" sz="8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dirty="0" smtClean="0">
                          <a:ln>
                            <a:noFill/>
                          </a:ln>
                          <a:effectLst/>
                        </a:rPr>
                        <a:t>Scattered in the     stem</a:t>
                      </a:r>
                      <a:endParaRPr kumimoji="0" lang="en-IE" sz="800" b="1" i="1"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dirty="0" smtClean="0">
                          <a:ln>
                            <a:noFill/>
                          </a:ln>
                          <a:effectLst/>
                        </a:rPr>
                        <a:t>   In a  ring pattern</a:t>
                      </a:r>
                      <a:endParaRPr kumimoji="0" lang="en-IE" sz="800" b="0" i="1" u="none" strike="noStrike" cap="none" normalizeH="0" baseline="0" dirty="0" smtClean="0">
                        <a:ln>
                          <a:noFill/>
                        </a:ln>
                        <a:solidFill>
                          <a:schemeClr val="tx1"/>
                        </a:solidFill>
                        <a:effectLst/>
                        <a:latin typeface="Arial" charset="0"/>
                      </a:endParaRPr>
                    </a:p>
                  </a:txBody>
                  <a:tcPr horzOverflow="overflow"/>
                </a:tc>
              </a:tr>
              <a:tr h="1260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Leaf venation</a:t>
                      </a:r>
                      <a:endParaRPr kumimoji="0" lang="en-IE" sz="8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     Parallel</a:t>
                      </a:r>
                      <a:endParaRPr kumimoji="0" lang="en-IE" sz="8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         Netted</a:t>
                      </a:r>
                      <a:endParaRPr kumimoji="0" lang="en-IE" sz="800" b="0" i="0" u="none" strike="noStrike" cap="none" normalizeH="0" baseline="0" smtClean="0">
                        <a:ln>
                          <a:noFill/>
                        </a:ln>
                        <a:solidFill>
                          <a:schemeClr val="tx1"/>
                        </a:solidFill>
                        <a:effectLst/>
                        <a:latin typeface="Arial" charset="0"/>
                      </a:endParaRPr>
                    </a:p>
                  </a:txBody>
                  <a:tcPr horzOverflow="overflow"/>
                </a:tc>
              </a:tr>
              <a:tr h="19815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dirty="0" smtClean="0">
                          <a:ln>
                            <a:noFill/>
                          </a:ln>
                          <a:effectLst/>
                        </a:rPr>
                        <a:t>No of flower parts</a:t>
                      </a:r>
                      <a:endParaRPr kumimoji="0" lang="en-IE" sz="8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smtClean="0">
                          <a:ln>
                            <a:noFill/>
                          </a:ln>
                          <a:effectLst/>
                        </a:rPr>
                        <a:t>     In threes</a:t>
                      </a:r>
                      <a:endParaRPr kumimoji="0" lang="en-IE" sz="8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IE" sz="800" u="none" strike="noStrike" cap="none" normalizeH="0" baseline="0" dirty="0" smtClean="0">
                          <a:ln>
                            <a:noFill/>
                          </a:ln>
                          <a:effectLst/>
                        </a:rPr>
                        <a:t>    In fours and fives</a:t>
                      </a:r>
                      <a:endParaRPr kumimoji="0" lang="en-IE" sz="8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extLst>
      <p:ext uri="{BB962C8B-B14F-4D97-AF65-F5344CB8AC3E}">
        <p14:creationId xmlns:p14="http://schemas.microsoft.com/office/powerpoint/2010/main" xmlns="" val="2888289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3855</Words>
  <Application>Microsoft Office PowerPoint</Application>
  <PresentationFormat>On-screen Show (4:3)</PresentationFormat>
  <Paragraphs>416</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Image</vt:lpstr>
      <vt:lpstr>3.2.2 The Circulatory System</vt:lpstr>
      <vt:lpstr>3.2.3  The Blood</vt:lpstr>
      <vt:lpstr>3.5.3 The Eye and the Ear</vt:lpstr>
      <vt:lpstr>3.5.3 The Nervous System</vt:lpstr>
      <vt:lpstr>3.5.3 The Brain and Spinal Cord</vt:lpstr>
      <vt:lpstr>3.5.3 Musculoskeletal System</vt:lpstr>
      <vt:lpstr>3.5.3 The Endocrine System</vt:lpstr>
      <vt:lpstr>3.5.2 Plant Responses</vt:lpstr>
      <vt:lpstr>3.2.1 Plant Structure</vt:lpstr>
      <vt:lpstr>3.4.6 Excretion</vt:lpstr>
    </vt:vector>
  </TitlesOfParts>
  <Company>State Street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Circulatory System</dc:title>
  <dc:creator>Jacinta</dc:creator>
  <cp:lastModifiedBy>Angela Gammell</cp:lastModifiedBy>
  <cp:revision>41</cp:revision>
  <dcterms:created xsi:type="dcterms:W3CDTF">2012-04-19T08:51:11Z</dcterms:created>
  <dcterms:modified xsi:type="dcterms:W3CDTF">2012-09-23T22:15:32Z</dcterms:modified>
</cp:coreProperties>
</file>